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78" r:id="rId1"/>
  </p:sldMasterIdLst>
  <p:notesMasterIdLst>
    <p:notesMasterId r:id="rId42"/>
  </p:notesMasterIdLst>
  <p:handoutMasterIdLst>
    <p:handoutMasterId r:id="rId43"/>
  </p:handoutMasterIdLst>
  <p:sldIdLst>
    <p:sldId id="256" r:id="rId2"/>
    <p:sldId id="904" r:id="rId3"/>
    <p:sldId id="905" r:id="rId4"/>
    <p:sldId id="952" r:id="rId5"/>
    <p:sldId id="953" r:id="rId6"/>
    <p:sldId id="962" r:id="rId7"/>
    <p:sldId id="954" r:id="rId8"/>
    <p:sldId id="955" r:id="rId9"/>
    <p:sldId id="958" r:id="rId10"/>
    <p:sldId id="959" r:id="rId11"/>
    <p:sldId id="956" r:id="rId12"/>
    <p:sldId id="968" r:id="rId13"/>
    <p:sldId id="973" r:id="rId14"/>
    <p:sldId id="903" r:id="rId15"/>
    <p:sldId id="906" r:id="rId16"/>
    <p:sldId id="964" r:id="rId17"/>
    <p:sldId id="957" r:id="rId18"/>
    <p:sldId id="971" r:id="rId19"/>
    <p:sldId id="972" r:id="rId20"/>
    <p:sldId id="950" r:id="rId21"/>
    <p:sldId id="960" r:id="rId22"/>
    <p:sldId id="943" r:id="rId23"/>
    <p:sldId id="947" r:id="rId24"/>
    <p:sldId id="948" r:id="rId25"/>
    <p:sldId id="963" r:id="rId26"/>
    <p:sldId id="944" r:id="rId27"/>
    <p:sldId id="902" r:id="rId28"/>
    <p:sldId id="907" r:id="rId29"/>
    <p:sldId id="908" r:id="rId30"/>
    <p:sldId id="911" r:id="rId31"/>
    <p:sldId id="961" r:id="rId32"/>
    <p:sldId id="913" r:id="rId33"/>
    <p:sldId id="965" r:id="rId34"/>
    <p:sldId id="969" r:id="rId35"/>
    <p:sldId id="914" r:id="rId36"/>
    <p:sldId id="966" r:id="rId37"/>
    <p:sldId id="915" r:id="rId38"/>
    <p:sldId id="967" r:id="rId39"/>
    <p:sldId id="917" r:id="rId40"/>
    <p:sldId id="909" r:id="rId41"/>
  </p:sldIdLst>
  <p:sldSz cx="9144000" cy="5715000" type="screen16x10"/>
  <p:notesSz cx="6881813" cy="92964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240" userDrawn="1">
          <p15:clr>
            <a:srgbClr val="A4A3A4"/>
          </p15:clr>
        </p15:guide>
        <p15:guide id="2" pos="5520" userDrawn="1">
          <p15:clr>
            <a:srgbClr val="A4A3A4"/>
          </p15:clr>
        </p15:guide>
      </p15:sldGuideLst>
    </p:ext>
    <p:ext uri="{2D200454-40CA-4A62-9FC3-DE9A4176ACB9}">
      <p15:notesGuideLst xmlns:p15="http://schemas.microsoft.com/office/powerpoint/2012/main">
        <p15:guide id="1" orient="horz" pos="2928" userDrawn="1">
          <p15:clr>
            <a:srgbClr val="A4A3A4"/>
          </p15:clr>
        </p15:guide>
        <p15:guide id="2" pos="216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reas Haeberlen" initials="" lastIdx="0" clrIdx="0"/>
  <p:cmAuthor id="1" name="Davidson PhD, Susan B." initials="DPSB" lastIdx="2" clrIdx="1">
    <p:extLst>
      <p:ext uri="{19B8F6BF-5375-455C-9EA6-DF929625EA0E}">
        <p15:presenceInfo xmlns:p15="http://schemas.microsoft.com/office/powerpoint/2012/main" userId="S::susan@upenn.edu::40ce9a86-fcfe-4452-9f01-9af487f4cf7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99"/>
    <a:srgbClr val="66FF33"/>
    <a:srgbClr val="33CC33"/>
    <a:srgbClr val="FF9900"/>
    <a:srgbClr val="EA8B00"/>
    <a:srgbClr val="00CC00"/>
    <a:srgbClr val="FFCC99"/>
    <a:srgbClr val="FF3300"/>
    <a:srgbClr val="FFFF00"/>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590" autoAdjust="0"/>
    <p:restoredTop sz="86153" autoAdjust="0"/>
  </p:normalViewPr>
  <p:slideViewPr>
    <p:cSldViewPr snapToGrid="0">
      <p:cViewPr varScale="1">
        <p:scale>
          <a:sx n="64" d="100"/>
          <a:sy n="64" d="100"/>
        </p:scale>
        <p:origin x="176" y="1144"/>
      </p:cViewPr>
      <p:guideLst>
        <p:guide orient="horz" pos="3240"/>
        <p:guide pos="55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93" d="100"/>
          <a:sy n="93" d="100"/>
        </p:scale>
        <p:origin x="-3492" y="-102"/>
      </p:cViewPr>
      <p:guideLst>
        <p:guide orient="horz" pos="2928"/>
        <p:guide pos="216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1698" name="Rectangle 2"/>
          <p:cNvSpPr>
            <a:spLocks noGrp="1" noChangeArrowheads="1"/>
          </p:cNvSpPr>
          <p:nvPr>
            <p:ph type="hdr" sz="quarter"/>
          </p:nvPr>
        </p:nvSpPr>
        <p:spPr bwMode="auto">
          <a:xfrm>
            <a:off x="0" y="1"/>
            <a:ext cx="2982444" cy="463925"/>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l">
              <a:spcBef>
                <a:spcPct val="0"/>
              </a:spcBef>
              <a:buClrTx/>
              <a:buSzTx/>
              <a:buFontTx/>
              <a:buNone/>
              <a:defRPr sz="1100"/>
            </a:lvl1pPr>
          </a:lstStyle>
          <a:p>
            <a:endParaRPr lang="de-DE"/>
          </a:p>
        </p:txBody>
      </p:sp>
      <p:sp>
        <p:nvSpPr>
          <p:cNvPr id="541699" name="Rectangle 3"/>
          <p:cNvSpPr>
            <a:spLocks noGrp="1" noChangeArrowheads="1"/>
          </p:cNvSpPr>
          <p:nvPr>
            <p:ph type="dt" sz="quarter" idx="1"/>
          </p:nvPr>
        </p:nvSpPr>
        <p:spPr bwMode="auto">
          <a:xfrm>
            <a:off x="3899371" y="1"/>
            <a:ext cx="2982443" cy="463925"/>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r">
              <a:spcBef>
                <a:spcPct val="0"/>
              </a:spcBef>
              <a:buClrTx/>
              <a:buSzTx/>
              <a:buFontTx/>
              <a:buNone/>
              <a:defRPr sz="1100"/>
            </a:lvl1pPr>
          </a:lstStyle>
          <a:p>
            <a:endParaRPr lang="de-DE"/>
          </a:p>
        </p:txBody>
      </p:sp>
      <p:sp>
        <p:nvSpPr>
          <p:cNvPr id="541700" name="Rectangle 4"/>
          <p:cNvSpPr>
            <a:spLocks noGrp="1" noChangeArrowheads="1"/>
          </p:cNvSpPr>
          <p:nvPr>
            <p:ph type="ftr" sz="quarter" idx="2"/>
          </p:nvPr>
        </p:nvSpPr>
        <p:spPr bwMode="auto">
          <a:xfrm>
            <a:off x="0" y="8832476"/>
            <a:ext cx="2982444" cy="463924"/>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l">
              <a:spcBef>
                <a:spcPct val="0"/>
              </a:spcBef>
              <a:buClrTx/>
              <a:buSzTx/>
              <a:buFontTx/>
              <a:buNone/>
              <a:defRPr sz="1100"/>
            </a:lvl1pPr>
          </a:lstStyle>
          <a:p>
            <a:endParaRPr lang="de-DE"/>
          </a:p>
        </p:txBody>
      </p:sp>
      <p:sp>
        <p:nvSpPr>
          <p:cNvPr id="541701" name="Rectangle 5"/>
          <p:cNvSpPr>
            <a:spLocks noGrp="1" noChangeArrowheads="1"/>
          </p:cNvSpPr>
          <p:nvPr>
            <p:ph type="sldNum" sz="quarter" idx="3"/>
          </p:nvPr>
        </p:nvSpPr>
        <p:spPr bwMode="auto">
          <a:xfrm>
            <a:off x="3899371" y="8832476"/>
            <a:ext cx="2982443" cy="463924"/>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r">
              <a:spcBef>
                <a:spcPct val="0"/>
              </a:spcBef>
              <a:buClrTx/>
              <a:buSzTx/>
              <a:buFontTx/>
              <a:buNone/>
              <a:defRPr sz="1100"/>
            </a:lvl1pPr>
          </a:lstStyle>
          <a:p>
            <a:fld id="{66017A74-8498-4425-B905-56B59BE89ABC}" type="slidenum">
              <a:rPr lang="de-DE"/>
              <a:pPr/>
              <a:t>‹Nº›</a:t>
            </a:fld>
            <a:endParaRPr lang="de-DE"/>
          </a:p>
        </p:txBody>
      </p:sp>
    </p:spTree>
    <p:extLst>
      <p:ext uri="{BB962C8B-B14F-4D97-AF65-F5344CB8AC3E}">
        <p14:creationId xmlns:p14="http://schemas.microsoft.com/office/powerpoint/2010/main" val="6863155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22" name="Rectangle 2"/>
          <p:cNvSpPr>
            <a:spLocks noGrp="1" noChangeArrowheads="1"/>
          </p:cNvSpPr>
          <p:nvPr>
            <p:ph type="hdr" sz="quarter"/>
          </p:nvPr>
        </p:nvSpPr>
        <p:spPr bwMode="auto">
          <a:xfrm>
            <a:off x="0" y="1"/>
            <a:ext cx="2982444" cy="463925"/>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l" eaLnBrk="0" hangingPunct="0">
              <a:spcBef>
                <a:spcPct val="0"/>
              </a:spcBef>
              <a:buClrTx/>
              <a:buSzTx/>
              <a:buFontTx/>
              <a:buNone/>
              <a:defRPr sz="1100">
                <a:latin typeface="Arial" charset="0"/>
              </a:defRPr>
            </a:lvl1pPr>
          </a:lstStyle>
          <a:p>
            <a:endParaRPr lang="en-US"/>
          </a:p>
        </p:txBody>
      </p:sp>
      <p:sp>
        <p:nvSpPr>
          <p:cNvPr id="133123" name="Rectangle 3"/>
          <p:cNvSpPr>
            <a:spLocks noGrp="1" noChangeArrowheads="1"/>
          </p:cNvSpPr>
          <p:nvPr>
            <p:ph type="dt" idx="1"/>
          </p:nvPr>
        </p:nvSpPr>
        <p:spPr bwMode="auto">
          <a:xfrm>
            <a:off x="3899371" y="1"/>
            <a:ext cx="2982443" cy="463925"/>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lvl1pPr algn="r" eaLnBrk="0" hangingPunct="0">
              <a:spcBef>
                <a:spcPct val="0"/>
              </a:spcBef>
              <a:buClrTx/>
              <a:buSzTx/>
              <a:buFontTx/>
              <a:buNone/>
              <a:defRPr sz="1100">
                <a:latin typeface="Arial" charset="0"/>
              </a:defRPr>
            </a:lvl1pPr>
          </a:lstStyle>
          <a:p>
            <a:endParaRPr lang="en-US"/>
          </a:p>
        </p:txBody>
      </p:sp>
      <p:sp>
        <p:nvSpPr>
          <p:cNvPr id="133124" name="Rectangle 4"/>
          <p:cNvSpPr>
            <a:spLocks noGrp="1" noRot="1" noChangeAspect="1" noChangeArrowheads="1" noTextEdit="1"/>
          </p:cNvSpPr>
          <p:nvPr>
            <p:ph type="sldImg" idx="2"/>
          </p:nvPr>
        </p:nvSpPr>
        <p:spPr bwMode="auto">
          <a:xfrm>
            <a:off x="652463" y="698500"/>
            <a:ext cx="5576887" cy="3486150"/>
          </a:xfrm>
          <a:prstGeom prst="rect">
            <a:avLst/>
          </a:prstGeom>
          <a:noFill/>
          <a:ln w="9525">
            <a:solidFill>
              <a:srgbClr val="000000"/>
            </a:solidFill>
            <a:miter lim="800000"/>
            <a:headEnd/>
            <a:tailEnd/>
          </a:ln>
          <a:effectLst/>
        </p:spPr>
      </p:sp>
      <p:sp>
        <p:nvSpPr>
          <p:cNvPr id="133125" name="Rectangle 5"/>
          <p:cNvSpPr>
            <a:spLocks noGrp="1" noChangeArrowheads="1"/>
          </p:cNvSpPr>
          <p:nvPr>
            <p:ph type="body" sz="quarter" idx="3"/>
          </p:nvPr>
        </p:nvSpPr>
        <p:spPr bwMode="auto">
          <a:xfrm>
            <a:off x="916927" y="4416985"/>
            <a:ext cx="5047959" cy="4181291"/>
          </a:xfrm>
          <a:prstGeom prst="rect">
            <a:avLst/>
          </a:prstGeom>
          <a:noFill/>
          <a:ln w="9525">
            <a:noFill/>
            <a:miter lim="800000"/>
            <a:headEnd/>
            <a:tailEnd/>
          </a:ln>
          <a:effectLst/>
        </p:spPr>
        <p:txBody>
          <a:bodyPr vert="horz" wrap="square" lIns="87444" tIns="43722" rIns="87444" bIns="4372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3126" name="Rectangle 6"/>
          <p:cNvSpPr>
            <a:spLocks noGrp="1" noChangeArrowheads="1"/>
          </p:cNvSpPr>
          <p:nvPr>
            <p:ph type="ftr" sz="quarter" idx="4"/>
          </p:nvPr>
        </p:nvSpPr>
        <p:spPr bwMode="auto">
          <a:xfrm>
            <a:off x="0" y="8832476"/>
            <a:ext cx="2982444" cy="463924"/>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l" eaLnBrk="0" hangingPunct="0">
              <a:spcBef>
                <a:spcPct val="0"/>
              </a:spcBef>
              <a:buClrTx/>
              <a:buSzTx/>
              <a:buFontTx/>
              <a:buNone/>
              <a:defRPr sz="1100">
                <a:latin typeface="Arial" charset="0"/>
              </a:defRPr>
            </a:lvl1pPr>
          </a:lstStyle>
          <a:p>
            <a:endParaRPr lang="en-US"/>
          </a:p>
        </p:txBody>
      </p:sp>
      <p:sp>
        <p:nvSpPr>
          <p:cNvPr id="133127" name="Rectangle 7"/>
          <p:cNvSpPr>
            <a:spLocks noGrp="1" noChangeArrowheads="1"/>
          </p:cNvSpPr>
          <p:nvPr>
            <p:ph type="sldNum" sz="quarter" idx="5"/>
          </p:nvPr>
        </p:nvSpPr>
        <p:spPr bwMode="auto">
          <a:xfrm>
            <a:off x="3899371" y="8832476"/>
            <a:ext cx="2982443" cy="463924"/>
          </a:xfrm>
          <a:prstGeom prst="rect">
            <a:avLst/>
          </a:prstGeom>
          <a:noFill/>
          <a:ln w="9525">
            <a:noFill/>
            <a:miter lim="800000"/>
            <a:headEnd/>
            <a:tailEnd/>
          </a:ln>
          <a:effectLst/>
        </p:spPr>
        <p:txBody>
          <a:bodyPr vert="horz" wrap="square" lIns="87444" tIns="43722" rIns="87444" bIns="43722" numCol="1" anchor="b" anchorCtr="0" compatLnSpc="1">
            <a:prstTxWarp prst="textNoShape">
              <a:avLst/>
            </a:prstTxWarp>
          </a:bodyPr>
          <a:lstStyle>
            <a:lvl1pPr algn="r" eaLnBrk="0" hangingPunct="0">
              <a:spcBef>
                <a:spcPct val="0"/>
              </a:spcBef>
              <a:buClrTx/>
              <a:buSzTx/>
              <a:buFontTx/>
              <a:buNone/>
              <a:defRPr sz="1100">
                <a:latin typeface="Arial" charset="0"/>
              </a:defRPr>
            </a:lvl1pPr>
          </a:lstStyle>
          <a:p>
            <a:fld id="{D37F8DB4-A4FF-4A8B-9A85-9B1874A58FCC}" type="slidenum">
              <a:rPr lang="en-US"/>
              <a:pPr/>
              <a:t>‹Nº›</a:t>
            </a:fld>
            <a:endParaRPr lang="en-US"/>
          </a:p>
        </p:txBody>
      </p:sp>
    </p:spTree>
    <p:extLst>
      <p:ext uri="{BB962C8B-B14F-4D97-AF65-F5344CB8AC3E}">
        <p14:creationId xmlns:p14="http://schemas.microsoft.com/office/powerpoint/2010/main" val="15984556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888104">
              <a:defRPr sz="2300">
                <a:solidFill>
                  <a:schemeClr val="tx1"/>
                </a:solidFill>
                <a:latin typeface="Times New Roman" panose="02020603050405020304" pitchFamily="18" charset="0"/>
              </a:defRPr>
            </a:lvl1pPr>
            <a:lvl2pPr marL="710483" indent="-273263" defTabSz="888104">
              <a:defRPr sz="2300">
                <a:solidFill>
                  <a:schemeClr val="tx1"/>
                </a:solidFill>
                <a:latin typeface="Times New Roman" panose="02020603050405020304" pitchFamily="18" charset="0"/>
              </a:defRPr>
            </a:lvl2pPr>
            <a:lvl3pPr marL="1093051" indent="-218610" defTabSz="888104">
              <a:defRPr sz="2300">
                <a:solidFill>
                  <a:schemeClr val="tx1"/>
                </a:solidFill>
                <a:latin typeface="Times New Roman" panose="02020603050405020304" pitchFamily="18" charset="0"/>
              </a:defRPr>
            </a:lvl3pPr>
            <a:lvl4pPr marL="1530271" indent="-218610" defTabSz="888104">
              <a:defRPr sz="2300">
                <a:solidFill>
                  <a:schemeClr val="tx1"/>
                </a:solidFill>
                <a:latin typeface="Times New Roman" panose="02020603050405020304" pitchFamily="18" charset="0"/>
              </a:defRPr>
            </a:lvl4pPr>
            <a:lvl5pPr marL="1967492" indent="-218610" defTabSz="888104">
              <a:defRPr sz="2300">
                <a:solidFill>
                  <a:schemeClr val="tx1"/>
                </a:solidFill>
                <a:latin typeface="Times New Roman" panose="02020603050405020304" pitchFamily="18" charset="0"/>
              </a:defRPr>
            </a:lvl5pPr>
            <a:lvl6pPr marL="2404712" indent="-218610" defTabSz="888104" eaLnBrk="0" fontAlgn="base" hangingPunct="0">
              <a:spcBef>
                <a:spcPct val="0"/>
              </a:spcBef>
              <a:spcAft>
                <a:spcPct val="0"/>
              </a:spcAft>
              <a:defRPr sz="2300">
                <a:solidFill>
                  <a:schemeClr val="tx1"/>
                </a:solidFill>
                <a:latin typeface="Times New Roman" panose="02020603050405020304" pitchFamily="18" charset="0"/>
              </a:defRPr>
            </a:lvl6pPr>
            <a:lvl7pPr marL="2841932" indent="-218610" defTabSz="888104" eaLnBrk="0" fontAlgn="base" hangingPunct="0">
              <a:spcBef>
                <a:spcPct val="0"/>
              </a:spcBef>
              <a:spcAft>
                <a:spcPct val="0"/>
              </a:spcAft>
              <a:defRPr sz="2300">
                <a:solidFill>
                  <a:schemeClr val="tx1"/>
                </a:solidFill>
                <a:latin typeface="Times New Roman" panose="02020603050405020304" pitchFamily="18" charset="0"/>
              </a:defRPr>
            </a:lvl7pPr>
            <a:lvl8pPr marL="3279153" indent="-218610" defTabSz="888104" eaLnBrk="0" fontAlgn="base" hangingPunct="0">
              <a:spcBef>
                <a:spcPct val="0"/>
              </a:spcBef>
              <a:spcAft>
                <a:spcPct val="0"/>
              </a:spcAft>
              <a:defRPr sz="2300">
                <a:solidFill>
                  <a:schemeClr val="tx1"/>
                </a:solidFill>
                <a:latin typeface="Times New Roman" panose="02020603050405020304" pitchFamily="18" charset="0"/>
              </a:defRPr>
            </a:lvl8pPr>
            <a:lvl9pPr marL="3716373" indent="-218610" defTabSz="888104" eaLnBrk="0" fontAlgn="base" hangingPunct="0">
              <a:spcBef>
                <a:spcPct val="0"/>
              </a:spcBef>
              <a:spcAft>
                <a:spcPct val="0"/>
              </a:spcAft>
              <a:defRPr sz="2300">
                <a:solidFill>
                  <a:schemeClr val="tx1"/>
                </a:solidFill>
                <a:latin typeface="Times New Roman" panose="02020603050405020304" pitchFamily="18" charset="0"/>
              </a:defRPr>
            </a:lvl9pPr>
          </a:lstStyle>
          <a:p>
            <a:fld id="{5120AAB0-0531-4BC3-B2A3-EA012053DCD9}" type="slidenum">
              <a:rPr lang="en-US" altLang="en-US" sz="1100"/>
              <a:pPr/>
              <a:t>1</a:t>
            </a:fld>
            <a:endParaRPr lang="en-US" altLang="en-US" sz="1100"/>
          </a:p>
        </p:txBody>
      </p:sp>
      <p:sp>
        <p:nvSpPr>
          <p:cNvPr id="30723" name="Rectangle 2"/>
          <p:cNvSpPr>
            <a:spLocks noGrp="1" noRot="1" noChangeAspect="1" noChangeArrowheads="1" noTextEdit="1"/>
          </p:cNvSpPr>
          <p:nvPr>
            <p:ph type="sldImg"/>
          </p:nvPr>
        </p:nvSpPr>
        <p:spPr>
          <a:xfrm>
            <a:off x="652463" y="698500"/>
            <a:ext cx="5576887" cy="3486150"/>
          </a:xfrm>
          <a:ln/>
        </p:spPr>
      </p:sp>
      <p:sp>
        <p:nvSpPr>
          <p:cNvPr id="307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6581272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hemos dividido el almuerzo y la cena para ver si son </a:t>
            </a:r>
            <a:r>
              <a:rPr lang="es-ES" dirty="0" err="1"/>
              <a:t>diferentes.Sabemos</a:t>
            </a:r>
            <a:r>
              <a:rPr lang="es-ES" dirty="0"/>
              <a:t> que la cena es generalmente una comida más cara, y podríamos esperar que los almuerzos de negocios sean proporcionalmente más comunes que las cenas de negocios. </a:t>
            </a:r>
          </a:p>
          <a:p>
            <a:r>
              <a:rPr lang="es-ES" dirty="0"/>
              <a:t>Aquí también usamos el color para comparar el día de la semana (en caso de que un viernes o un fin de semana cambie las cosas). </a:t>
            </a:r>
          </a:p>
          <a:p>
            <a:endParaRPr lang="es-ES" dirty="0"/>
          </a:p>
          <a:p>
            <a:r>
              <a:rPr lang="es-ES" dirty="0"/>
              <a:t>¿Que ves? ¿Alguna idea de por qué? </a:t>
            </a:r>
          </a:p>
          <a:p>
            <a:endParaRPr lang="es-ES" dirty="0"/>
          </a:p>
          <a:p>
            <a:r>
              <a:rPr lang="es-ES" dirty="0"/>
              <a:t>[Tenga en cuenta que el jueves tiene facturas totales más grandes, ¿tal vez tamaños más grandes? Luego, muestre la gráfica de día frente a tamaño.] </a:t>
            </a:r>
          </a:p>
        </p:txBody>
      </p:sp>
      <p:sp>
        <p:nvSpPr>
          <p:cNvPr id="4" name="Slide Number Placeholder 3"/>
          <p:cNvSpPr>
            <a:spLocks noGrp="1"/>
          </p:cNvSpPr>
          <p:nvPr>
            <p:ph type="sldNum" sz="quarter" idx="5"/>
          </p:nvPr>
        </p:nvSpPr>
        <p:spPr/>
        <p:txBody>
          <a:bodyPr/>
          <a:lstStyle/>
          <a:p>
            <a:fld id="{D37F8DB4-A4FF-4A8B-9A85-9B1874A58FCC}" type="slidenum">
              <a:rPr lang="en-US" smtClean="0"/>
              <a:pPr/>
              <a:t>33</a:t>
            </a:fld>
            <a:endParaRPr lang="en-US"/>
          </a:p>
        </p:txBody>
      </p:sp>
    </p:spTree>
    <p:extLst>
      <p:ext uri="{BB962C8B-B14F-4D97-AF65-F5344CB8AC3E}">
        <p14:creationId xmlns:p14="http://schemas.microsoft.com/office/powerpoint/2010/main" val="31830847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Podríamos trazar, por ejemplo, cuánto tiempo permanecen los directores ejecutivos en su trabajo. Las empresas son categóricas, como se muestra a la izquierda mediante un gráfico de barras. Por otro lado, si queremos hacer un seguimiento de cuántos directores ejecutivos comenzaron cada año, el año se convierte en una característica de valor continuo donde un gráfico de líneas es más apropiado. </a:t>
            </a:r>
          </a:p>
          <a:p>
            <a:endParaRPr lang="es-ES" dirty="0"/>
          </a:p>
          <a:p>
            <a:r>
              <a:rPr lang="es-ES" dirty="0"/>
              <a:t>¿Pictórico? </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7</a:t>
            </a:fld>
            <a:endParaRPr lang="en-US"/>
          </a:p>
        </p:txBody>
      </p:sp>
    </p:spTree>
    <p:extLst>
      <p:ext uri="{BB962C8B-B14F-4D97-AF65-F5344CB8AC3E}">
        <p14:creationId xmlns:p14="http://schemas.microsoft.com/office/powerpoint/2010/main" val="2228972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Supongamos que queremos saber cuánto tiempo permanecen los fundadores de empresas como directores ejecutivos. </a:t>
            </a:r>
          </a:p>
          <a:p>
            <a:endParaRPr lang="es-ES" dirty="0"/>
          </a:p>
          <a:p>
            <a:r>
              <a:rPr lang="es-ES" dirty="0"/>
              <a:t>Podemos comenzar trazando el año de inicio de cada CEO: vea lo que sucede a la izquierda. Es muy difícil distinguir las entradas aquí. Además, ¡no está claro cómo interpretar esto! </a:t>
            </a:r>
          </a:p>
          <a:p>
            <a:endParaRPr lang="es-ES" dirty="0"/>
          </a:p>
          <a:p>
            <a:r>
              <a:rPr lang="es-ES" dirty="0"/>
              <a:t>Por supuesto, esa es una forma muy extraña de hacer las cosas. A la derecha, cambiamos a cuántos años ha estado el CEO en el trabajo y podemos ver que algunos CEO llevan mucho tiempo allí y algunos son muy recientes. La mayoría han sido directores ejecutivos durante 20 a 30 años. </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8</a:t>
            </a:fld>
            <a:endParaRPr lang="en-US"/>
          </a:p>
        </p:txBody>
      </p:sp>
    </p:spTree>
    <p:extLst>
      <p:ext uri="{BB962C8B-B14F-4D97-AF65-F5344CB8AC3E}">
        <p14:creationId xmlns:p14="http://schemas.microsoft.com/office/powerpoint/2010/main" val="32274635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Supongamos que estamos trazando dos conjuntos diferentes de números de rendimiento, por ejemplo, de realizar cálculos alternativos de grandes datos sobre un conjunto de cálculos (los llamaremos 1, 2, 3). </a:t>
            </a:r>
          </a:p>
          <a:p>
            <a:endParaRPr lang="es-ES" dirty="0"/>
          </a:p>
          <a:p>
            <a:r>
              <a:rPr lang="es-ES" dirty="0"/>
              <a:t>Si los colocamos en un marco de datos común y los graficamos uno al lado del otro, obtendremos el siguiente gráfico. Tenga en cuenta que no es Es posible comprender lo que está sucediendo en el cálculo 2.</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9</a:t>
            </a:fld>
            <a:endParaRPr lang="en-US"/>
          </a:p>
        </p:txBody>
      </p:sp>
    </p:spTree>
    <p:extLst>
      <p:ext uri="{BB962C8B-B14F-4D97-AF65-F5344CB8AC3E}">
        <p14:creationId xmlns:p14="http://schemas.microsoft.com/office/powerpoint/2010/main" val="36396707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hemos utilizado aplicar para normalizar los valores frente al rendimiento de la línea de base.</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10</a:t>
            </a:fld>
            <a:endParaRPr lang="en-US"/>
          </a:p>
        </p:txBody>
      </p:sp>
    </p:spTree>
    <p:extLst>
      <p:ext uri="{BB962C8B-B14F-4D97-AF65-F5344CB8AC3E}">
        <p14:creationId xmlns:p14="http://schemas.microsoft.com/office/powerpoint/2010/main" val="3624781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El uso de escalas inconsistentes entre entradas x engaña al ojo. Si miramos los datos como valores continuos, vemos que en realidad se trata de una relación lineal.</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11</a:t>
            </a:fld>
            <a:endParaRPr lang="en-US"/>
          </a:p>
        </p:txBody>
      </p:sp>
    </p:spTree>
    <p:extLst>
      <p:ext uri="{BB962C8B-B14F-4D97-AF65-F5344CB8AC3E}">
        <p14:creationId xmlns:p14="http://schemas.microsoft.com/office/powerpoint/2010/main" val="162631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https://</a:t>
            </a:r>
            <a:r>
              <a:rPr lang="en-US" dirty="0" err="1"/>
              <a:t>www.dataplusscience.com</a:t>
            </a:r>
            <a:r>
              <a:rPr lang="en-US" dirty="0"/>
              <a:t>/files/21-grammar-of-graphics.pdf</a:t>
            </a:r>
          </a:p>
        </p:txBody>
      </p:sp>
      <p:sp>
        <p:nvSpPr>
          <p:cNvPr id="4" name="Slide Number Placeholder 3"/>
          <p:cNvSpPr>
            <a:spLocks noGrp="1"/>
          </p:cNvSpPr>
          <p:nvPr>
            <p:ph type="sldNum" sz="quarter" idx="10"/>
          </p:nvPr>
        </p:nvSpPr>
        <p:spPr/>
        <p:txBody>
          <a:bodyPr/>
          <a:lstStyle/>
          <a:p>
            <a:fld id="{D37F8DB4-A4FF-4A8B-9A85-9B1874A58FCC}" type="slidenum">
              <a:rPr lang="en-US" smtClean="0"/>
              <a:pPr/>
              <a:t>22</a:t>
            </a:fld>
            <a:endParaRPr lang="en-US"/>
          </a:p>
        </p:txBody>
      </p:sp>
    </p:spTree>
    <p:extLst>
      <p:ext uri="{BB962C8B-B14F-4D97-AF65-F5344CB8AC3E}">
        <p14:creationId xmlns:p14="http://schemas.microsoft.com/office/powerpoint/2010/main" val="6240362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Como ejemplos, el histograma utiliza la agrupación como un proceso estadístico sobre los datos y muestra la geometría como una barra.</a:t>
            </a:r>
          </a:p>
          <a:p>
            <a:r>
              <a:rPr lang="es-ES" dirty="0"/>
              <a:t>Una gráfica de densidad realiza un análisis de densidad y usa líneas para representarlo. </a:t>
            </a:r>
          </a:p>
          <a:p>
            <a:r>
              <a:rPr lang="es-ES" dirty="0"/>
              <a:t>etc.</a:t>
            </a:r>
            <a:endParaRPr lang="en-US" dirty="0"/>
          </a:p>
        </p:txBody>
      </p:sp>
      <p:sp>
        <p:nvSpPr>
          <p:cNvPr id="4" name="Slide Number Placeholder 3"/>
          <p:cNvSpPr>
            <a:spLocks noGrp="1"/>
          </p:cNvSpPr>
          <p:nvPr>
            <p:ph type="sldNum" sz="quarter" idx="10"/>
          </p:nvPr>
        </p:nvSpPr>
        <p:spPr/>
        <p:txBody>
          <a:bodyPr/>
          <a:lstStyle/>
          <a:p>
            <a:fld id="{D37F8DB4-A4FF-4A8B-9A85-9B1874A58FCC}" type="slidenum">
              <a:rPr lang="en-US" smtClean="0"/>
              <a:pPr/>
              <a:t>23</a:t>
            </a:fld>
            <a:endParaRPr lang="en-US"/>
          </a:p>
        </p:txBody>
      </p:sp>
    </p:spTree>
    <p:extLst>
      <p:ext uri="{BB962C8B-B14F-4D97-AF65-F5344CB8AC3E}">
        <p14:creationId xmlns:p14="http://schemas.microsoft.com/office/powerpoint/2010/main" val="1270375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Aquí hemos dividido el almuerzo y la cena, y analizamos el día de la semana (en caso de que un viernes o un fin de semana cambie las cosas). </a:t>
            </a:r>
          </a:p>
          <a:p>
            <a:endParaRPr lang="es-ES" dirty="0"/>
          </a:p>
          <a:p>
            <a:r>
              <a:rPr lang="es-ES" dirty="0"/>
              <a:t>¿Que ves? ¿Alguna idea de por qué? </a:t>
            </a:r>
          </a:p>
          <a:p>
            <a:endParaRPr lang="es-ES" dirty="0"/>
          </a:p>
          <a:p>
            <a:r>
              <a:rPr lang="es-ES" dirty="0"/>
              <a:t>[Tenga en cuenta que el jueves tiene facturas totales más grandes, ¿tal vez tamaños más grandes? Luego, muestre la gráfica de día frente a tamaño.] </a:t>
            </a:r>
            <a:endParaRPr lang="en-US" dirty="0"/>
          </a:p>
        </p:txBody>
      </p:sp>
      <p:sp>
        <p:nvSpPr>
          <p:cNvPr id="4" name="Slide Number Placeholder 3"/>
          <p:cNvSpPr>
            <a:spLocks noGrp="1"/>
          </p:cNvSpPr>
          <p:nvPr>
            <p:ph type="sldNum" sz="quarter" idx="5"/>
          </p:nvPr>
        </p:nvSpPr>
        <p:spPr/>
        <p:txBody>
          <a:bodyPr/>
          <a:lstStyle/>
          <a:p>
            <a:fld id="{D37F8DB4-A4FF-4A8B-9A85-9B1874A58FCC}" type="slidenum">
              <a:rPr lang="en-US" smtClean="0"/>
              <a:pPr/>
              <a:t>32</a:t>
            </a:fld>
            <a:endParaRPr lang="en-US"/>
          </a:p>
        </p:txBody>
      </p:sp>
    </p:spTree>
    <p:extLst>
      <p:ext uri="{BB962C8B-B14F-4D97-AF65-F5344CB8AC3E}">
        <p14:creationId xmlns:p14="http://schemas.microsoft.com/office/powerpoint/2010/main" val="2742253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3ca%20rel=%22license%22%20href=%22http:/creativecommons.org/licenses/by-sa/4.0/" TargetMode="External"/><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creativecommons.org/licenses/by-sa/4.0/"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Shape 24"/>
        <p:cNvGrpSpPr/>
        <p:nvPr/>
      </p:nvGrpSpPr>
      <p:grpSpPr>
        <a:xfrm>
          <a:off x="0" y="0"/>
          <a:ext cx="0" cy="0"/>
          <a:chOff x="0" y="0"/>
          <a:chExt cx="0" cy="0"/>
        </a:xfrm>
      </p:grpSpPr>
      <p:sp>
        <p:nvSpPr>
          <p:cNvPr id="25" name="Shape 25"/>
          <p:cNvSpPr txBox="1">
            <a:spLocks noGrp="1"/>
          </p:cNvSpPr>
          <p:nvPr>
            <p:ph type="ctrTitle"/>
          </p:nvPr>
        </p:nvSpPr>
        <p:spPr>
          <a:xfrm>
            <a:off x="3253564" y="1150060"/>
            <a:ext cx="5373704" cy="2180166"/>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800"/>
              <a:buFont typeface="Franklin Gothic"/>
              <a:buNone/>
              <a:defRPr sz="3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dirty="0"/>
              <a:t>Click to edit Master title style</a:t>
            </a:r>
            <a:endParaRPr dirty="0"/>
          </a:p>
        </p:txBody>
      </p:sp>
      <p:sp>
        <p:nvSpPr>
          <p:cNvPr id="26" name="Shape 26"/>
          <p:cNvSpPr txBox="1">
            <a:spLocks noGrp="1"/>
          </p:cNvSpPr>
          <p:nvPr>
            <p:ph type="subTitle" idx="1"/>
          </p:nvPr>
        </p:nvSpPr>
        <p:spPr>
          <a:xfrm>
            <a:off x="3386534" y="3330222"/>
            <a:ext cx="5240734" cy="1157112"/>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ctr" rtl="0">
              <a:spcBef>
                <a:spcPts val="440"/>
              </a:spcBef>
              <a:spcAft>
                <a:spcPts val="375"/>
              </a:spcAft>
              <a:buClr>
                <a:srgbClr val="7E241A"/>
              </a:buClr>
              <a:buSzPts val="3190"/>
              <a:buFont typeface="Arial"/>
              <a:buNone/>
              <a:defRPr sz="2200" b="0" i="0" u="none" strike="noStrike" cap="none">
                <a:solidFill>
                  <a:srgbClr val="8891AD"/>
                </a:solidFill>
                <a:latin typeface="Constantia"/>
                <a:ea typeface="Constantia"/>
                <a:cs typeface="Constantia"/>
                <a:sym typeface="Constantia"/>
              </a:defRPr>
            </a:lvl2pPr>
            <a:lvl3pPr marL="571477" marR="0" lvl="2" indent="-12676" algn="ctr" rtl="0">
              <a:spcBef>
                <a:spcPts val="400"/>
              </a:spcBef>
              <a:spcAft>
                <a:spcPts val="375"/>
              </a:spcAft>
              <a:buClr>
                <a:srgbClr val="7E241A"/>
              </a:buClr>
              <a:buSzPts val="2900"/>
              <a:buFont typeface="Arial"/>
              <a:buNone/>
              <a:defRPr sz="2000" b="0" i="0" u="none" strike="noStrike" cap="none">
                <a:solidFill>
                  <a:srgbClr val="8891AD"/>
                </a:solidFill>
                <a:latin typeface="Constantia"/>
                <a:ea typeface="Constantia"/>
                <a:cs typeface="Constantia"/>
                <a:sym typeface="Constantia"/>
              </a:defRPr>
            </a:lvl3pPr>
            <a:lvl4pPr marL="857216" marR="0" lvl="3" indent="-6315" algn="ctr" rtl="0">
              <a:spcBef>
                <a:spcPts val="360"/>
              </a:spcBef>
              <a:spcAft>
                <a:spcPts val="375"/>
              </a:spcAft>
              <a:buClr>
                <a:srgbClr val="7E241A"/>
              </a:buClr>
              <a:buSzPts val="2610"/>
              <a:buFont typeface="Arial"/>
              <a:buNone/>
              <a:defRPr sz="1800" b="0" i="0" u="none" strike="noStrike" cap="none">
                <a:solidFill>
                  <a:srgbClr val="8891AD"/>
                </a:solidFill>
                <a:latin typeface="Constantia"/>
                <a:ea typeface="Constantia"/>
                <a:cs typeface="Constantia"/>
                <a:sym typeface="Constantia"/>
              </a:defRPr>
            </a:lvl4pPr>
            <a:lvl5pPr marL="1142954" marR="0" lvl="4" indent="-12653" algn="ctr" rtl="0">
              <a:spcBef>
                <a:spcPts val="320"/>
              </a:spcBef>
              <a:spcAft>
                <a:spcPts val="375"/>
              </a:spcAft>
              <a:buClr>
                <a:srgbClr val="7E241A"/>
              </a:buClr>
              <a:buSzPts val="2320"/>
              <a:buFont typeface="Arial"/>
              <a:buNone/>
              <a:defRPr sz="1600" b="0" i="0" u="none" strike="noStrike" cap="none">
                <a:solidFill>
                  <a:srgbClr val="8891AD"/>
                </a:solidFill>
                <a:latin typeface="Constantia"/>
                <a:ea typeface="Constantia"/>
                <a:cs typeface="Constantia"/>
                <a:sym typeface="Constantia"/>
              </a:defRPr>
            </a:lvl5pPr>
            <a:lvl6pPr marL="1428693" marR="0" lvl="5" indent="-6293"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ctr"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r>
              <a:rPr lang="en-US" dirty="0"/>
              <a:t>Click to edit Master subtitle style</a:t>
            </a:r>
            <a:endParaRPr dirty="0"/>
          </a:p>
        </p:txBody>
      </p:sp>
      <p:sp>
        <p:nvSpPr>
          <p:cNvPr id="27" name="Shape 2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29" name="Shape 2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31" name="Shape 31"/>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pic>
        <p:nvPicPr>
          <p:cNvPr id="7" name="Picture 2" descr="Creative Commons License">
            <a:hlinkClick r:id="rId3" action="ppaction://hlinkfile"/>
            <a:extLst>
              <a:ext uri="{FF2B5EF4-FFF2-40B4-BE49-F238E27FC236}">
                <a16:creationId xmlns:a16="http://schemas.microsoft.com/office/drawing/2014/main" id="{3F3A28CD-7547-4733-8A5A-6848E93E39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 y="5110959"/>
            <a:ext cx="838200" cy="29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2723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Quote Name Card">
    <p:spTree>
      <p:nvGrpSpPr>
        <p:cNvPr id="1" name="Shape 111"/>
        <p:cNvGrpSpPr/>
        <p:nvPr/>
      </p:nvGrpSpPr>
      <p:grpSpPr>
        <a:xfrm>
          <a:off x="0" y="0"/>
          <a:ext cx="0" cy="0"/>
          <a:chOff x="0" y="0"/>
          <a:chExt cx="0" cy="0"/>
        </a:xfrm>
      </p:grpSpPr>
      <p:sp>
        <p:nvSpPr>
          <p:cNvPr id="112" name="Shape 112"/>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3" name="Shape 113"/>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114" name="Shape 114"/>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15" name="Shape 115"/>
          <p:cNvSpPr txBox="1">
            <a:spLocks noGrp="1"/>
          </p:cNvSpPr>
          <p:nvPr>
            <p:ph type="body" idx="1"/>
          </p:nvPr>
        </p:nvSpPr>
        <p:spPr>
          <a:xfrm>
            <a:off x="1113237" y="3238500"/>
            <a:ext cx="7514033" cy="740833"/>
          </a:xfrm>
          <a:prstGeom prst="rect">
            <a:avLst/>
          </a:prstGeom>
          <a:noFill/>
          <a:ln>
            <a:noFill/>
          </a:ln>
        </p:spPr>
        <p:txBody>
          <a:bodyPr wrap="square" lIns="91425" tIns="91425" rIns="91425" bIns="91425" anchor="b" anchorCtr="0"/>
          <a:lstStyle>
            <a:lvl1pPr marL="178587" marR="0" lvl="0" indent="-178587" algn="r"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116" name="Shape 116"/>
          <p:cNvSpPr txBox="1">
            <a:spLocks noGrp="1"/>
          </p:cNvSpPr>
          <p:nvPr>
            <p:ph type="body" idx="2"/>
          </p:nvPr>
        </p:nvSpPr>
        <p:spPr>
          <a:xfrm>
            <a:off x="1113236" y="3979333"/>
            <a:ext cx="7514033" cy="846667"/>
          </a:xfrm>
          <a:prstGeom prst="rect">
            <a:avLst/>
          </a:prstGeom>
          <a:noFill/>
          <a:ln>
            <a:noFill/>
          </a:ln>
        </p:spPr>
        <p:txBody>
          <a:bodyPr wrap="square" lIns="91425" tIns="91425" rIns="91425" bIns="91425" anchor="t" anchorCtr="0"/>
          <a:lstStyle>
            <a:lvl1pPr marL="0" marR="0" lvl="0" indent="0" algn="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pPr lvl="0"/>
            <a:r>
              <a:rPr lang="en-US"/>
              <a:t>Click to edit Master text styles</a:t>
            </a:r>
          </a:p>
        </p:txBody>
      </p:sp>
      <p:sp>
        <p:nvSpPr>
          <p:cNvPr id="117" name="Shape 11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18" name="Shape 11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19" name="Shape 11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10" name="Shape 31">
            <a:extLst>
              <a:ext uri="{FF2B5EF4-FFF2-40B4-BE49-F238E27FC236}">
                <a16:creationId xmlns:a16="http://schemas.microsoft.com/office/drawing/2014/main" id="{F3279113-973A-2749-833B-4273F4AC11AB}"/>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43940515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rue or False">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1113235" y="571503"/>
            <a:ext cx="7514034" cy="2272771"/>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4400"/>
              <a:buFont typeface="Franklin Gothic"/>
              <a:buNone/>
              <a:defRPr sz="4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22" name="Shape 122"/>
          <p:cNvSpPr txBox="1">
            <a:spLocks noGrp="1"/>
          </p:cNvSpPr>
          <p:nvPr>
            <p:ph type="body" idx="1"/>
          </p:nvPr>
        </p:nvSpPr>
        <p:spPr>
          <a:xfrm>
            <a:off x="1113236" y="2921000"/>
            <a:ext cx="7514035" cy="698500"/>
          </a:xfrm>
          <a:prstGeom prst="rect">
            <a:avLst/>
          </a:prstGeom>
          <a:noFill/>
          <a:ln>
            <a:noFill/>
          </a:ln>
        </p:spPr>
        <p:txBody>
          <a:bodyPr wrap="square" lIns="91425" tIns="91425" rIns="91425" bIns="91425" anchor="b" anchorCtr="0"/>
          <a:lstStyle>
            <a:lvl1pPr marL="178587" marR="0" lvl="0" indent="-178587" algn="l" rtl="0">
              <a:spcBef>
                <a:spcPts val="480"/>
              </a:spcBef>
              <a:spcAft>
                <a:spcPts val="375"/>
              </a:spcAft>
              <a:buClr>
                <a:srgbClr val="7E241A"/>
              </a:buClr>
              <a:buSzPts val="3480"/>
              <a:buFont typeface="Arial"/>
              <a:buNone/>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123" name="Shape 123"/>
          <p:cNvSpPr txBox="1">
            <a:spLocks noGrp="1"/>
          </p:cNvSpPr>
          <p:nvPr>
            <p:ph type="body" idx="2"/>
          </p:nvPr>
        </p:nvSpPr>
        <p:spPr>
          <a:xfrm>
            <a:off x="1113236" y="3619500"/>
            <a:ext cx="7514035" cy="1206500"/>
          </a:xfrm>
          <a:prstGeom prst="rect">
            <a:avLst/>
          </a:prstGeom>
          <a:noFill/>
          <a:ln>
            <a:noFill/>
          </a:ln>
        </p:spPr>
        <p:txBody>
          <a:bodyPr wrap="square" lIns="91425" tIns="91425" rIns="91425" bIns="91425" anchor="t" anchorCtr="0"/>
          <a:lstStyle>
            <a:lvl1pPr marL="0" marR="0" lvl="0" indent="0"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pPr lvl="0"/>
            <a:r>
              <a:rPr lang="en-US"/>
              <a:t>Click to edit Master text styles</a:t>
            </a:r>
          </a:p>
        </p:txBody>
      </p:sp>
      <p:sp>
        <p:nvSpPr>
          <p:cNvPr id="124" name="Shape 124"/>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25" name="Shape 125"/>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dirty="0"/>
          </a:p>
        </p:txBody>
      </p:sp>
      <p:sp>
        <p:nvSpPr>
          <p:cNvPr id="126" name="Shape 126"/>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8" name="Shape 31">
            <a:extLst>
              <a:ext uri="{FF2B5EF4-FFF2-40B4-BE49-F238E27FC236}">
                <a16:creationId xmlns:a16="http://schemas.microsoft.com/office/drawing/2014/main" id="{A5E2AFFB-8B9F-AD49-A4F0-71EF184CFA5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133216194"/>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27"/>
        <p:cNvGrpSpPr/>
        <p:nvPr/>
      </p:nvGrpSpPr>
      <p:grpSpPr>
        <a:xfrm>
          <a:off x="0" y="0"/>
          <a:ext cx="0" cy="0"/>
          <a:chOff x="0" y="0"/>
          <a:chExt cx="0" cy="0"/>
        </a:xfrm>
      </p:grpSpPr>
      <p:sp>
        <p:nvSpPr>
          <p:cNvPr id="128" name="Shape 128"/>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29" name="Shape 129"/>
          <p:cNvSpPr txBox="1">
            <a:spLocks noGrp="1"/>
          </p:cNvSpPr>
          <p:nvPr>
            <p:ph type="body" idx="1"/>
          </p:nvPr>
        </p:nvSpPr>
        <p:spPr>
          <a:xfrm rot="5400000">
            <a:off x="2716060" y="-699577"/>
            <a:ext cx="4308382" cy="7514035"/>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130" name="Shape 13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31" name="Shape 13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32" name="Shape 13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72BEBE6C-C054-5E49-BC11-01B77B93FE19}"/>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96256224"/>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33"/>
        <p:cNvGrpSpPr/>
        <p:nvPr/>
      </p:nvGrpSpPr>
      <p:grpSpPr>
        <a:xfrm>
          <a:off x="0" y="0"/>
          <a:ext cx="0" cy="0"/>
          <a:chOff x="0" y="0"/>
          <a:chExt cx="0" cy="0"/>
        </a:xfrm>
      </p:grpSpPr>
      <p:sp>
        <p:nvSpPr>
          <p:cNvPr id="134" name="Shape 134"/>
          <p:cNvSpPr txBox="1">
            <a:spLocks noGrp="1"/>
          </p:cNvSpPr>
          <p:nvPr>
            <p:ph type="title"/>
          </p:nvPr>
        </p:nvSpPr>
        <p:spPr>
          <a:xfrm rot="5400000">
            <a:off x="5836133" y="2034861"/>
            <a:ext cx="4254500" cy="1327777"/>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35" name="Shape 135"/>
          <p:cNvSpPr txBox="1">
            <a:spLocks noGrp="1"/>
          </p:cNvSpPr>
          <p:nvPr>
            <p:ph type="body" idx="1"/>
          </p:nvPr>
        </p:nvSpPr>
        <p:spPr>
          <a:xfrm rot="5400000">
            <a:off x="1993389" y="-308654"/>
            <a:ext cx="4254500" cy="6014807"/>
          </a:xfrm>
          <a:prstGeom prst="rect">
            <a:avLst/>
          </a:prstGeom>
          <a:noFill/>
          <a:ln>
            <a:noFill/>
          </a:ln>
        </p:spPr>
        <p:txBody>
          <a:bodyPr wrap="square" lIns="91425" tIns="91425" rIns="91425" bIns="91425" anchor="t"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136" name="Shape 13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38" name="Shape 13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4DB83865-B531-624F-BBCA-2ADAFEAA15FA}"/>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194865216"/>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0263" y="159738"/>
            <a:ext cx="8157007" cy="1089755"/>
          </a:xfrm>
        </p:spPr>
        <p:txBody>
          <a:bodyPr/>
          <a:lstStyle/>
          <a:p>
            <a:r>
              <a:rPr lang="en-US"/>
              <a:t>Click to edit Master title style</a:t>
            </a:r>
            <a:endParaRPr lang="en-US" dirty="0"/>
          </a:p>
        </p:txBody>
      </p:sp>
      <p:sp>
        <p:nvSpPr>
          <p:cNvPr id="3" name="Content Placeholder 2"/>
          <p:cNvSpPr>
            <a:spLocks noGrp="1"/>
          </p:cNvSpPr>
          <p:nvPr>
            <p:ph idx="1"/>
          </p:nvPr>
        </p:nvSpPr>
        <p:spPr>
          <a:xfrm>
            <a:off x="470263" y="1457742"/>
            <a:ext cx="8157007" cy="3762671"/>
          </a:xfrm>
        </p:spPr>
        <p:txBody>
          <a:bodyPr>
            <a:normAutofit/>
          </a:bodyPr>
          <a:lstStyle>
            <a:lvl1pPr marL="401638" indent="-182563">
              <a:buSzPct val="150000"/>
              <a:defRPr sz="2000">
                <a:latin typeface="Helvetica"/>
                <a:cs typeface="Helvetica"/>
              </a:defRPr>
            </a:lvl1pPr>
            <a:lvl2pPr marL="630238" indent="-149225">
              <a:buSzPct val="150000"/>
              <a:defRPr sz="1800">
                <a:latin typeface="Helvetica"/>
                <a:cs typeface="Helvetica"/>
              </a:defRPr>
            </a:lvl2pPr>
            <a:lvl3pPr marL="914400" indent="-171450">
              <a:buSzPct val="150000"/>
              <a:defRPr sz="1600">
                <a:latin typeface="Helvetica"/>
                <a:cs typeface="Helvetica"/>
              </a:defRPr>
            </a:lvl3pPr>
            <a:lvl4pPr marL="1143000" indent="-128588">
              <a:buSzPct val="150000"/>
              <a:defRPr sz="1400">
                <a:latin typeface="Helvetica"/>
                <a:cs typeface="Helvetica"/>
              </a:defRPr>
            </a:lvl4pPr>
            <a:lvl5pPr marL="1371600" indent="-95250">
              <a:buSzPct val="150000"/>
              <a:defRPr sz="1200">
                <a:latin typeface="Helvetica"/>
                <a:cs typeface="Helvetic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299325" y="5295900"/>
            <a:ext cx="857250" cy="303213"/>
          </a:xfrm>
        </p:spPr>
        <p:txBody>
          <a:bodyPr/>
          <a:lstStyle>
            <a:lvl1pPr>
              <a:defRPr dirty="0"/>
            </a:lvl1pPr>
          </a:lstStyle>
          <a:p>
            <a:fld id="{B61BEF0D-F0BB-DE4B-95CE-6DB70DBA9567}" type="datetimeFigureOut">
              <a:rPr lang="en-US" smtClean="0"/>
              <a:pPr/>
              <a:t>9/2/21</a:t>
            </a:fld>
            <a:endParaRPr lang="en-US" dirty="0"/>
          </a:p>
        </p:txBody>
      </p:sp>
      <p:sp>
        <p:nvSpPr>
          <p:cNvPr id="6" name="Slide Number Placeholder 5"/>
          <p:cNvSpPr>
            <a:spLocks noGrp="1"/>
          </p:cNvSpPr>
          <p:nvPr>
            <p:ph type="sldNum" sz="quarter" idx="12"/>
          </p:nvPr>
        </p:nvSpPr>
        <p:spPr>
          <a:xfrm>
            <a:off x="8213725" y="5281613"/>
            <a:ext cx="414338" cy="304800"/>
          </a:xfrm>
        </p:spPr>
        <p:txBody>
          <a:bodyPr/>
          <a:lstStyle>
            <a:lvl1pPr>
              <a:defRPr sz="800"/>
            </a:lvl1p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35888A44-D31B-6F4B-9E57-6933EA05FCA0}"/>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59313960"/>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929211" y="2222499"/>
            <a:ext cx="6698060" cy="1758652"/>
          </a:xfrm>
        </p:spPr>
        <p:txBody>
          <a:bodyPr anchor="b"/>
          <a:lstStyle>
            <a:lvl1pPr algn="r">
              <a:defRPr sz="2500" b="0" cap="none"/>
            </a:lvl1pPr>
          </a:lstStyle>
          <a:p>
            <a:r>
              <a:rPr lang="en-US"/>
              <a:t>Click to edit Master title style</a:t>
            </a:r>
            <a:endParaRPr lang="en-US" dirty="0"/>
          </a:p>
        </p:txBody>
      </p:sp>
      <p:sp>
        <p:nvSpPr>
          <p:cNvPr id="3" name="Text Placeholder 2"/>
          <p:cNvSpPr>
            <a:spLocks noGrp="1"/>
          </p:cNvSpPr>
          <p:nvPr>
            <p:ph type="body" idx="1"/>
          </p:nvPr>
        </p:nvSpPr>
        <p:spPr>
          <a:xfrm>
            <a:off x="1929210" y="3981151"/>
            <a:ext cx="6698061" cy="717000"/>
          </a:xfrm>
        </p:spPr>
        <p:txBody>
          <a:bodyPr anchor="t">
            <a:normAutofit/>
          </a:bodyPr>
          <a:lstStyle>
            <a:lvl1pPr marL="0" indent="0" algn="r">
              <a:buNone/>
              <a:defRPr sz="1250">
                <a:solidFill>
                  <a:schemeClr val="tx1"/>
                </a:solidFill>
              </a:defRPr>
            </a:lvl1pPr>
            <a:lvl2pPr marL="285739" indent="0">
              <a:buNone/>
              <a:defRPr sz="1125">
                <a:solidFill>
                  <a:schemeClr val="tx1">
                    <a:tint val="75000"/>
                  </a:schemeClr>
                </a:solidFill>
              </a:defRPr>
            </a:lvl2pPr>
            <a:lvl3pPr marL="571477" indent="0">
              <a:buNone/>
              <a:defRPr sz="1000">
                <a:solidFill>
                  <a:schemeClr val="tx1">
                    <a:tint val="75000"/>
                  </a:schemeClr>
                </a:solidFill>
              </a:defRPr>
            </a:lvl3pPr>
            <a:lvl4pPr marL="857216" indent="0">
              <a:buNone/>
              <a:defRPr sz="875">
                <a:solidFill>
                  <a:schemeClr val="tx1">
                    <a:tint val="75000"/>
                  </a:schemeClr>
                </a:solidFill>
              </a:defRPr>
            </a:lvl4pPr>
            <a:lvl5pPr marL="1142954" indent="0">
              <a:buNone/>
              <a:defRPr sz="875">
                <a:solidFill>
                  <a:schemeClr val="tx1">
                    <a:tint val="75000"/>
                  </a:schemeClr>
                </a:solidFill>
              </a:defRPr>
            </a:lvl5pPr>
            <a:lvl6pPr marL="1428693" indent="0">
              <a:buNone/>
              <a:defRPr sz="875">
                <a:solidFill>
                  <a:schemeClr val="tx1">
                    <a:tint val="75000"/>
                  </a:schemeClr>
                </a:solidFill>
              </a:defRPr>
            </a:lvl6pPr>
            <a:lvl7pPr marL="1714431" indent="0">
              <a:buNone/>
              <a:defRPr sz="875">
                <a:solidFill>
                  <a:schemeClr val="tx1">
                    <a:tint val="75000"/>
                  </a:schemeClr>
                </a:solidFill>
              </a:defRPr>
            </a:lvl7pPr>
            <a:lvl8pPr marL="2000170" indent="0">
              <a:buNone/>
              <a:defRPr sz="875">
                <a:solidFill>
                  <a:schemeClr val="tx1">
                    <a:tint val="75000"/>
                  </a:schemeClr>
                </a:solidFill>
              </a:defRPr>
            </a:lvl8pPr>
            <a:lvl9pPr marL="2285909" indent="0">
              <a:buNone/>
              <a:defRPr sz="875">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B61BEF0D-F0BB-DE4B-95CE-6DB70DBA9567}" type="datetimeFigureOut">
              <a:rPr lang="en-US" smtClean="0"/>
              <a:pPr/>
              <a:t>9/2/21</a:t>
            </a:fld>
            <a:endParaRPr lang="en-US" dirty="0"/>
          </a:p>
        </p:txBody>
      </p:sp>
      <p:sp>
        <p:nvSpPr>
          <p:cNvPr id="6" name="Slide Number Placeholder 5"/>
          <p:cNvSpPr>
            <a:spLocks noGrp="1"/>
          </p:cNvSpPr>
          <p:nvPr>
            <p:ph type="sldNum" sz="quarter" idx="12"/>
          </p:nvPr>
        </p:nvSpPr>
        <p:spPr>
          <a:xfrm>
            <a:off x="8213894" y="5258597"/>
            <a:ext cx="413377" cy="304271"/>
          </a:xfrm>
        </p:spPr>
        <p:txBody>
          <a:bodyPr/>
          <a:lstStyle>
            <a:lvl1pPr>
              <a:defRPr/>
            </a:lvl1p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EC336A43-C9CA-1A4A-964E-DA4B604BAA18}"/>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1492575463"/>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9/2/21</a:t>
            </a:fld>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‹Nº›</a:t>
            </a:fld>
            <a:endParaRPr lang="en-GB"/>
          </a:p>
        </p:txBody>
      </p:sp>
    </p:spTree>
    <p:extLst>
      <p:ext uri="{BB962C8B-B14F-4D97-AF65-F5344CB8AC3E}">
        <p14:creationId xmlns:p14="http://schemas.microsoft.com/office/powerpoint/2010/main" val="2437737613"/>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2" name="Title 1"/>
          <p:cNvSpPr>
            <a:spLocks noGrp="1"/>
          </p:cNvSpPr>
          <p:nvPr>
            <p:ph type="title"/>
          </p:nvPr>
        </p:nvSpPr>
        <p:spPr>
          <a:xfrm>
            <a:off x="1179515" y="1658938"/>
            <a:ext cx="7793037" cy="825500"/>
          </a:xfrm>
        </p:spPr>
        <p:txBody>
          <a:bodyPr/>
          <a:lstStyle>
            <a:lvl1pPr>
              <a:defRPr sz="3333"/>
            </a:lvl1pPr>
          </a:lstStyle>
          <a:p>
            <a:r>
              <a:rPr lang="en-US"/>
              <a:t>Click to edit Master title style</a:t>
            </a:r>
          </a:p>
        </p:txBody>
      </p:sp>
      <p:sp>
        <p:nvSpPr>
          <p:cNvPr id="3" name="Slide Number Placeholder 2"/>
          <p:cNvSpPr>
            <a:spLocks noGrp="1"/>
          </p:cNvSpPr>
          <p:nvPr>
            <p:ph type="sldNum" sz="quarter" idx="10"/>
          </p:nvPr>
        </p:nvSpPr>
        <p:spPr/>
        <p:txBody>
          <a:bodyPr/>
          <a:lstStyle/>
          <a:p>
            <a:fld id="{05072F42-4DFA-4725-86F9-7594E4AB4EB5}" type="slidenum">
              <a:rPr lang="en-GB" smtClean="0"/>
              <a:pPr/>
              <a:t>‹Nº›</a:t>
            </a:fld>
            <a:endParaRPr lang="en-GB"/>
          </a:p>
        </p:txBody>
      </p:sp>
      <p:sp>
        <p:nvSpPr>
          <p:cNvPr id="8" name="Rectangle 13"/>
          <p:cNvSpPr>
            <a:spLocks noGrp="1" noChangeArrowheads="1"/>
          </p:cNvSpPr>
          <p:nvPr>
            <p:ph type="subTitle" idx="1"/>
          </p:nvPr>
        </p:nvSpPr>
        <p:spPr>
          <a:xfrm>
            <a:off x="1363663" y="3287448"/>
            <a:ext cx="6400800" cy="1460500"/>
          </a:xfrm>
        </p:spPr>
        <p:txBody>
          <a:bodyPr/>
          <a:lstStyle>
            <a:lvl1pPr marL="0" indent="0" algn="ctr">
              <a:buFont typeface="Wingdings" pitchFamily="2" charset="2"/>
              <a:buNone/>
              <a:defRPr/>
            </a:lvl1pPr>
          </a:lstStyle>
          <a:p>
            <a:r>
              <a:rPr lang="en-US"/>
              <a:t>Click to edit Master subtitle style</a:t>
            </a:r>
            <a:endParaRPr lang="en-GB"/>
          </a:p>
        </p:txBody>
      </p:sp>
      <p:sp>
        <p:nvSpPr>
          <p:cNvPr id="10" name="Rectangle 11"/>
          <p:cNvSpPr>
            <a:spLocks noChangeArrowheads="1"/>
          </p:cNvSpPr>
          <p:nvPr userDrawn="1"/>
        </p:nvSpPr>
        <p:spPr bwMode="auto">
          <a:xfrm flipV="1">
            <a:off x="201613" y="2509573"/>
            <a:ext cx="8693150" cy="46302"/>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1667"/>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1"/>
        <p:cNvGrpSpPr/>
        <p:nvPr/>
      </p:nvGrpSpPr>
      <p:grpSpPr>
        <a:xfrm>
          <a:off x="0" y="0"/>
          <a:ext cx="0" cy="0"/>
          <a:chOff x="0" y="0"/>
          <a:chExt cx="0" cy="0"/>
        </a:xfrm>
      </p:grpSpPr>
      <p:sp>
        <p:nvSpPr>
          <p:cNvPr id="52" name="Shape 52"/>
          <p:cNvSpPr txBox="1">
            <a:spLocks noGrp="1"/>
          </p:cNvSpPr>
          <p:nvPr>
            <p:ph type="title"/>
          </p:nvPr>
        </p:nvSpPr>
        <p:spPr>
          <a:xfrm>
            <a:off x="1113234" y="131341"/>
            <a:ext cx="7514035"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53" name="Shape 53"/>
          <p:cNvSpPr txBox="1">
            <a:spLocks noGrp="1"/>
          </p:cNvSpPr>
          <p:nvPr>
            <p:ph type="body" idx="1"/>
          </p:nvPr>
        </p:nvSpPr>
        <p:spPr>
          <a:xfrm>
            <a:off x="1329133" y="724829"/>
            <a:ext cx="3455391"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54" name="Shape 54"/>
          <p:cNvSpPr txBox="1">
            <a:spLocks noGrp="1"/>
          </p:cNvSpPr>
          <p:nvPr>
            <p:ph type="body" idx="2"/>
          </p:nvPr>
        </p:nvSpPr>
        <p:spPr>
          <a:xfrm>
            <a:off x="1113231" y="1288832"/>
            <a:ext cx="3671292" cy="3773822"/>
          </a:xfrm>
          <a:prstGeom prst="rect">
            <a:avLst/>
          </a:prstGeom>
          <a:noFill/>
          <a:ln>
            <a:noFill/>
          </a:ln>
        </p:spPr>
        <p:txBody>
          <a:bodyPr wrap="square" lIns="91425" tIns="91425" rIns="91425" bIns="91425" anchor="ctr" anchorCtr="0"/>
          <a:lstStyle>
            <a:lvl1pPr marL="347663" marR="0" lvl="0" indent="-165100"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pPr lvl="0"/>
            <a:r>
              <a:rPr lang="en-US" dirty="0"/>
              <a:t>Click to edit Master text styles</a:t>
            </a:r>
          </a:p>
        </p:txBody>
      </p:sp>
      <p:sp>
        <p:nvSpPr>
          <p:cNvPr id="55" name="Shape 55"/>
          <p:cNvSpPr txBox="1">
            <a:spLocks noGrp="1"/>
          </p:cNvSpPr>
          <p:nvPr>
            <p:ph type="body" idx="3"/>
          </p:nvPr>
        </p:nvSpPr>
        <p:spPr>
          <a:xfrm>
            <a:off x="5160366" y="731885"/>
            <a:ext cx="3466903" cy="480218"/>
          </a:xfrm>
          <a:prstGeom prst="rect">
            <a:avLst/>
          </a:prstGeom>
          <a:noFill/>
          <a:ln>
            <a:noFill/>
          </a:ln>
        </p:spPr>
        <p:txBody>
          <a:bodyPr wrap="square" lIns="91425" tIns="91425" rIns="91425" bIns="91425" anchor="b" anchorCtr="0"/>
          <a:lstStyle>
            <a:lvl1pPr marL="0" marR="0" lvl="0" indent="0" algn="l" rtl="0">
              <a:spcBef>
                <a:spcPts val="400"/>
              </a:spcBef>
              <a:spcAft>
                <a:spcPts val="375"/>
              </a:spcAft>
              <a:buClr>
                <a:srgbClr val="7E241A"/>
              </a:buClr>
              <a:buSzPts val="2900"/>
              <a:buFont typeface="Arial"/>
              <a:buNone/>
              <a:defRPr sz="2000" b="0" i="0" u="none" strike="noStrike" cap="none">
                <a:solidFill>
                  <a:srgbClr val="7E241A"/>
                </a:solidFill>
                <a:latin typeface="Constantia"/>
                <a:ea typeface="Constantia"/>
                <a:cs typeface="Constantia"/>
                <a:sym typeface="Constantia"/>
              </a:defRPr>
            </a:lvl1pPr>
            <a:lvl2pPr marL="285739" marR="0" lvl="1" indent="-6339" algn="l" rtl="0">
              <a:spcBef>
                <a:spcPts val="250"/>
              </a:spcBef>
              <a:spcAft>
                <a:spcPts val="375"/>
              </a:spcAft>
              <a:buClr>
                <a:srgbClr val="7E241A"/>
              </a:buClr>
              <a:buSzPts val="1813"/>
              <a:buFont typeface="Arial"/>
              <a:buNone/>
              <a:defRPr sz="1250" b="1" i="0" u="none" strike="noStrike" cap="none">
                <a:solidFill>
                  <a:schemeClr val="dk1"/>
                </a:solidFill>
                <a:latin typeface="Constantia"/>
                <a:ea typeface="Constantia"/>
                <a:cs typeface="Constantia"/>
                <a:sym typeface="Constantia"/>
              </a:defRPr>
            </a:lvl2pPr>
            <a:lvl3pPr marL="571477" marR="0" lvl="2" indent="-12676" algn="l" rtl="0">
              <a:spcBef>
                <a:spcPts val="225"/>
              </a:spcBef>
              <a:spcAft>
                <a:spcPts val="375"/>
              </a:spcAft>
              <a:buClr>
                <a:srgbClr val="7E241A"/>
              </a:buClr>
              <a:buSzPts val="1631"/>
              <a:buFont typeface="Arial"/>
              <a:buNone/>
              <a:defRPr sz="1125" b="1"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1"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1"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56" name="Shape 56"/>
          <p:cNvSpPr txBox="1">
            <a:spLocks noGrp="1"/>
          </p:cNvSpPr>
          <p:nvPr>
            <p:ph type="body" idx="4"/>
          </p:nvPr>
        </p:nvSpPr>
        <p:spPr>
          <a:xfrm>
            <a:off x="4955973" y="1288832"/>
            <a:ext cx="3671292" cy="3773822"/>
          </a:xfrm>
          <a:prstGeom prst="rect">
            <a:avLst/>
          </a:prstGeom>
          <a:noFill/>
          <a:ln>
            <a:noFill/>
          </a:ln>
        </p:spPr>
        <p:txBody>
          <a:bodyPr wrap="square" lIns="91425" tIns="91425" rIns="91425" bIns="91425" anchor="ctr" anchorCtr="0"/>
          <a:lstStyle>
            <a:lvl1pPr marL="347663" marR="0" lvl="0" indent="-165100"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1pPr>
            <a:lvl2pPr marL="464326" marR="0" lvl="1" indent="-37606"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2pPr>
            <a:lvl3pPr marL="750064" marR="0" lvl="2" indent="-80773"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3pPr>
            <a:lvl4pPr marL="964368" marR="0" lvl="3" indent="-12185"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4pPr>
            <a:lvl5pPr marL="1250107" marR="0" lvl="4" indent="-18524" algn="l" rtl="0">
              <a:spcBef>
                <a:spcPts val="220"/>
              </a:spcBef>
              <a:spcAft>
                <a:spcPts val="375"/>
              </a:spcAft>
              <a:buClr>
                <a:srgbClr val="7E241A"/>
              </a:buClr>
              <a:buSzPts val="1595"/>
              <a:buFont typeface="Arial"/>
              <a:buChar char="•"/>
              <a:defRPr sz="1100" b="0" i="0" u="none" strike="noStrike" cap="none">
                <a:solidFill>
                  <a:schemeClr val="dk1"/>
                </a:solidFill>
                <a:latin typeface="Constantia"/>
                <a:ea typeface="Constantia"/>
                <a:cs typeface="Constantia"/>
                <a:sym typeface="Constantia"/>
              </a:defRPr>
            </a:lvl5pPr>
            <a:lvl6pPr marL="1571562" marR="0" lvl="5" indent="-80105"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6pPr>
            <a:lvl7pPr marL="1857301" marR="0" lvl="6" indent="-86444"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7pPr>
            <a:lvl8pPr marL="2143039" marR="0" lvl="7" indent="-80082"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8pPr>
            <a:lvl9pPr marL="2428778" marR="0" lvl="8" indent="-86421" algn="l" rtl="0">
              <a:spcBef>
                <a:spcPts val="150"/>
              </a:spcBef>
              <a:spcAft>
                <a:spcPts val="375"/>
              </a:spcAft>
              <a:buClr>
                <a:srgbClr val="7E241A"/>
              </a:buClr>
              <a:buSzPts val="1088"/>
              <a:buFont typeface="Arial"/>
              <a:buChar char="•"/>
              <a:defRPr sz="750" b="0" i="0" u="none" strike="noStrike" cap="none">
                <a:solidFill>
                  <a:schemeClr val="dk1"/>
                </a:solidFill>
                <a:latin typeface="Corbel"/>
                <a:ea typeface="Corbel"/>
                <a:cs typeface="Corbel"/>
                <a:sym typeface="Corbel"/>
              </a:defRPr>
            </a:lvl9pPr>
          </a:lstStyle>
          <a:p>
            <a:pPr lvl="0"/>
            <a:r>
              <a:rPr lang="en-US" dirty="0"/>
              <a:t>Click to edit Master text styles</a:t>
            </a:r>
          </a:p>
        </p:txBody>
      </p:sp>
      <p:sp>
        <p:nvSpPr>
          <p:cNvPr id="57" name="Shape 5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58" name="Shape 5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59" name="Shape 5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10" name="Shape 31">
            <a:extLst>
              <a:ext uri="{FF2B5EF4-FFF2-40B4-BE49-F238E27FC236}">
                <a16:creationId xmlns:a16="http://schemas.microsoft.com/office/drawing/2014/main" id="{46D055E4-9C6C-DB4D-BA48-C07AD84C1F0A}"/>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388623149"/>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5"/>
        <p:cNvGrpSpPr/>
        <p:nvPr/>
      </p:nvGrpSpPr>
      <p:grpSpPr>
        <a:xfrm>
          <a:off x="0" y="0"/>
          <a:ext cx="0" cy="0"/>
          <a:chOff x="0" y="0"/>
          <a:chExt cx="0" cy="0"/>
        </a:xfrm>
      </p:grpSpPr>
      <p:sp>
        <p:nvSpPr>
          <p:cNvPr id="66" name="Shape 66"/>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pPr>
              <a:defRPr/>
            </a:pPr>
            <a:endParaRPr lang="en-US"/>
          </a:p>
        </p:txBody>
      </p:sp>
      <p:sp>
        <p:nvSpPr>
          <p:cNvPr id="67" name="Shape 67"/>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pPr>
              <a:defRPr/>
            </a:pPr>
            <a:endParaRPr lang="en-US"/>
          </a:p>
        </p:txBody>
      </p:sp>
      <p:sp>
        <p:nvSpPr>
          <p:cNvPr id="68" name="Shape 68"/>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pPr>
              <a:defRPr/>
            </a:pPr>
            <a:fld id="{B9495505-AA8D-4EA2-BB21-59D01CA86624}" type="slidenum">
              <a:rPr lang="en-US" smtClean="0"/>
              <a:pPr>
                <a:defRPr/>
              </a:pPr>
              <a:t>‹Nº›</a:t>
            </a:fld>
            <a:endParaRPr lang="en-US"/>
          </a:p>
        </p:txBody>
      </p:sp>
      <p:sp>
        <p:nvSpPr>
          <p:cNvPr id="5" name="Shape 31">
            <a:extLst>
              <a:ext uri="{FF2B5EF4-FFF2-40B4-BE49-F238E27FC236}">
                <a16:creationId xmlns:a16="http://schemas.microsoft.com/office/drawing/2014/main" id="{0D808E94-7512-F249-A343-A5A6754C8CA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1341332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1113236" y="1333500"/>
            <a:ext cx="2661841"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400"/>
              <a:buFont typeface="Franklin Gothic"/>
              <a:buNone/>
              <a:defRPr sz="24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dirty="0"/>
              <a:t>Click to edit Master title style</a:t>
            </a:r>
            <a:endParaRPr dirty="0"/>
          </a:p>
        </p:txBody>
      </p:sp>
      <p:sp>
        <p:nvSpPr>
          <p:cNvPr id="71" name="Shape 71"/>
          <p:cNvSpPr txBox="1">
            <a:spLocks noGrp="1"/>
          </p:cNvSpPr>
          <p:nvPr>
            <p:ph type="body" idx="1"/>
          </p:nvPr>
        </p:nvSpPr>
        <p:spPr>
          <a:xfrm>
            <a:off x="3946527" y="571502"/>
            <a:ext cx="4680743" cy="4558059"/>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776"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2pPr>
            <a:lvl3pPr marL="750064" marR="0" lvl="2" indent="-43944"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3pPr>
            <a:lvl4pPr marL="964368" marR="0" lvl="3" indent="-2978"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4pPr>
            <a:lvl5pPr marL="1250107" marR="0" lvl="4" indent="-9317" algn="l" rtl="0">
              <a:spcBef>
                <a:spcPts val="240"/>
              </a:spcBef>
              <a:spcAft>
                <a:spcPts val="375"/>
              </a:spcAft>
              <a:buClr>
                <a:srgbClr val="7E241A"/>
              </a:buClr>
              <a:buSzPts val="1740"/>
              <a:buFont typeface="Arial"/>
              <a:buChar char="•"/>
              <a:defRPr sz="12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72" name="Shape 72"/>
          <p:cNvSpPr txBox="1">
            <a:spLocks noGrp="1"/>
          </p:cNvSpPr>
          <p:nvPr>
            <p:ph type="body" idx="2"/>
          </p:nvPr>
        </p:nvSpPr>
        <p:spPr>
          <a:xfrm>
            <a:off x="1113236" y="2476500"/>
            <a:ext cx="2661841" cy="1524000"/>
          </a:xfrm>
          <a:prstGeom prst="rect">
            <a:avLst/>
          </a:prstGeom>
          <a:noFill/>
          <a:ln>
            <a:noFill/>
          </a:ln>
        </p:spPr>
        <p:txBody>
          <a:bodyPr wrap="square" lIns="91425" tIns="91425" rIns="91425" bIns="91425" anchor="ctr" anchorCtr="0"/>
          <a:lstStyle>
            <a:lvl1pPr marL="0" marR="0" lvl="0" indent="0" algn="ctr" rtl="0">
              <a:spcBef>
                <a:spcPts val="280"/>
              </a:spcBef>
              <a:spcAft>
                <a:spcPts val="375"/>
              </a:spcAft>
              <a:buClr>
                <a:srgbClr val="7E241A"/>
              </a:buClr>
              <a:buSzPts val="2030"/>
              <a:buFont typeface="Arial"/>
              <a:buNone/>
              <a:defRPr sz="14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73" name="Shape 7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74" name="Shape 7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75" name="Shape 7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8" name="Shape 31">
            <a:extLst>
              <a:ext uri="{FF2B5EF4-FFF2-40B4-BE49-F238E27FC236}">
                <a16:creationId xmlns:a16="http://schemas.microsoft.com/office/drawing/2014/main" id="{7F155B41-1DC9-AC48-8968-B0F26D8804FC}"/>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3395407632"/>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76"/>
        <p:cNvGrpSpPr/>
        <p:nvPr/>
      </p:nvGrpSpPr>
      <p:grpSpPr>
        <a:xfrm>
          <a:off x="0" y="0"/>
          <a:ext cx="0" cy="0"/>
          <a:chOff x="0" y="0"/>
          <a:chExt cx="0" cy="0"/>
        </a:xfrm>
      </p:grpSpPr>
      <p:sp>
        <p:nvSpPr>
          <p:cNvPr id="77" name="Shape 77"/>
          <p:cNvSpPr txBox="1">
            <a:spLocks noGrp="1"/>
          </p:cNvSpPr>
          <p:nvPr>
            <p:ph type="title"/>
          </p:nvPr>
        </p:nvSpPr>
        <p:spPr>
          <a:xfrm>
            <a:off x="1112045" y="1460499"/>
            <a:ext cx="4069619" cy="1143000"/>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78" name="Shape 78"/>
          <p:cNvSpPr>
            <a:spLocks noGrp="1"/>
          </p:cNvSpPr>
          <p:nvPr>
            <p:ph type="pic" idx="2"/>
          </p:nvPr>
        </p:nvSpPr>
        <p:spPr>
          <a:xfrm>
            <a:off x="5696013" y="762000"/>
            <a:ext cx="2460731" cy="3810000"/>
          </a:xfrm>
          <a:prstGeom prst="roundRect">
            <a:avLst>
              <a:gd name="adj" fmla="val 42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r>
              <a:rPr lang="en-US"/>
              <a:t>Click icon to add picture</a:t>
            </a:r>
            <a:endParaRPr/>
          </a:p>
        </p:txBody>
      </p:sp>
      <p:sp>
        <p:nvSpPr>
          <p:cNvPr id="79" name="Shape 79"/>
          <p:cNvSpPr txBox="1">
            <a:spLocks noGrp="1"/>
          </p:cNvSpPr>
          <p:nvPr>
            <p:ph type="body" idx="1"/>
          </p:nvPr>
        </p:nvSpPr>
        <p:spPr>
          <a:xfrm>
            <a:off x="1112045" y="2603499"/>
            <a:ext cx="4069619" cy="1524000"/>
          </a:xfrm>
          <a:prstGeom prst="rect">
            <a:avLst/>
          </a:prstGeom>
          <a:noFill/>
          <a:ln>
            <a:noFill/>
          </a:ln>
        </p:spPr>
        <p:txBody>
          <a:bodyPr wrap="square" lIns="91425" tIns="91425" rIns="91425" bIns="91425" anchor="ctr" anchorCtr="0"/>
          <a:lstStyle>
            <a:lvl1pPr marL="0" marR="0" lvl="0" indent="0" algn="ctr"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80" name="Shape 80"/>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81" name="Shape 81"/>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2" name="Shape 82"/>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8" name="Shape 31">
            <a:extLst>
              <a:ext uri="{FF2B5EF4-FFF2-40B4-BE49-F238E27FC236}">
                <a16:creationId xmlns:a16="http://schemas.microsoft.com/office/drawing/2014/main" id="{8D5060AD-0E9B-4D43-B32A-50755FFD768E}"/>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343369361"/>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p:cSld name="Panoramic Picture with Caption">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1113236" y="3944054"/>
            <a:ext cx="7514033" cy="472282"/>
          </a:xfrm>
          <a:prstGeom prst="rect">
            <a:avLst/>
          </a:prstGeom>
          <a:noFill/>
          <a:ln>
            <a:noFill/>
          </a:ln>
        </p:spPr>
        <p:txBody>
          <a:bodyPr wrap="square" lIns="91425" tIns="91425" rIns="91425" bIns="91425" anchor="b" anchorCtr="0"/>
          <a:lstStyle>
            <a:lvl1pPr marL="0" marR="0" lvl="0" indent="0" algn="ctr" rtl="0">
              <a:spcBef>
                <a:spcPts val="0"/>
              </a:spcBef>
              <a:buClr>
                <a:schemeClr val="dk1"/>
              </a:buClr>
              <a:buSzPts val="2800"/>
              <a:buFont typeface="Franklin Gothic"/>
              <a:buNone/>
              <a:defRPr sz="28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85" name="Shape 85"/>
          <p:cNvSpPr>
            <a:spLocks noGrp="1"/>
          </p:cNvSpPr>
          <p:nvPr>
            <p:ph type="pic" idx="2"/>
          </p:nvPr>
        </p:nvSpPr>
        <p:spPr>
          <a:xfrm>
            <a:off x="1789509" y="776760"/>
            <a:ext cx="6169458" cy="2637480"/>
          </a:xfrm>
          <a:prstGeom prst="roundRect">
            <a:avLst>
              <a:gd name="adj" fmla="val 4380"/>
            </a:avLst>
          </a:prstGeom>
          <a:noFill/>
          <a:ln w="38100" cap="flat" cmpd="sng">
            <a:solidFill>
              <a:schemeClr val="lt2"/>
            </a:solidFill>
            <a:prstDash val="solid"/>
            <a:round/>
            <a:headEnd type="none" w="med" len="med"/>
            <a:tailEnd type="none" w="med" len="med"/>
          </a:ln>
        </p:spPr>
        <p:txBody>
          <a:bodyPr wrap="square" lIns="91425" tIns="91425" rIns="91425" bIns="91425" anchor="t" anchorCtr="0"/>
          <a:lstStyle>
            <a:lvl1pPr marL="0" marR="0" lvl="0" indent="0" algn="ctr"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1pPr>
            <a:lvl2pPr marL="285739" marR="0" lvl="1" indent="-6339"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3pPr>
            <a:lvl4pPr marL="857216" marR="0" lvl="3" indent="-6315"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4pPr>
            <a:lvl5pPr marL="1142954" marR="0" lvl="4" indent="-12653" algn="l" rtl="0">
              <a:spcBef>
                <a:spcPts val="200"/>
              </a:spcBef>
              <a:spcAft>
                <a:spcPts val="375"/>
              </a:spcAft>
              <a:buClr>
                <a:srgbClr val="7E241A"/>
              </a:buClr>
              <a:buSzPts val="1450"/>
              <a:buFont typeface="Arial"/>
              <a:buNone/>
              <a:defRPr sz="1000" b="0" i="0" u="none" strike="noStrike" cap="none">
                <a:solidFill>
                  <a:schemeClr val="dk1"/>
                </a:solidFill>
                <a:latin typeface="Constantia"/>
                <a:ea typeface="Constantia"/>
                <a:cs typeface="Constantia"/>
                <a:sym typeface="Constantia"/>
              </a:defRPr>
            </a:lvl5pPr>
            <a:lvl6pPr marL="1428693" marR="0" lvl="5" indent="-6293"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6pPr>
            <a:lvl7pPr marL="1714431" marR="0" lvl="6" indent="-12631"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7pPr>
            <a:lvl8pPr marL="2000170" marR="0" lvl="7" indent="-6269"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8pPr>
            <a:lvl9pPr marL="2285909" marR="0" lvl="8" indent="-12608" algn="l" rtl="0">
              <a:spcBef>
                <a:spcPts val="200"/>
              </a:spcBef>
              <a:spcAft>
                <a:spcPts val="375"/>
              </a:spcAft>
              <a:buClr>
                <a:srgbClr val="7E241A"/>
              </a:buClr>
              <a:buSzPts val="1450"/>
              <a:buFont typeface="Arial"/>
              <a:buNone/>
              <a:defRPr sz="1000" b="0" i="0" u="none" strike="noStrike" cap="none">
                <a:solidFill>
                  <a:schemeClr val="dk1"/>
                </a:solidFill>
                <a:latin typeface="Corbel"/>
                <a:ea typeface="Corbel"/>
                <a:cs typeface="Corbel"/>
                <a:sym typeface="Corbel"/>
              </a:defRPr>
            </a:lvl9pPr>
          </a:lstStyle>
          <a:p>
            <a:r>
              <a:rPr lang="en-US"/>
              <a:t>Click icon to add picture</a:t>
            </a:r>
            <a:endParaRPr/>
          </a:p>
        </p:txBody>
      </p:sp>
      <p:sp>
        <p:nvSpPr>
          <p:cNvPr id="86" name="Shape 86"/>
          <p:cNvSpPr txBox="1">
            <a:spLocks noGrp="1"/>
          </p:cNvSpPr>
          <p:nvPr>
            <p:ph type="body" idx="1"/>
          </p:nvPr>
        </p:nvSpPr>
        <p:spPr>
          <a:xfrm>
            <a:off x="1113236" y="4416336"/>
            <a:ext cx="7514033" cy="411427"/>
          </a:xfrm>
          <a:prstGeom prst="rect">
            <a:avLst/>
          </a:prstGeom>
          <a:noFill/>
          <a:ln>
            <a:noFill/>
          </a:ln>
        </p:spPr>
        <p:txBody>
          <a:bodyPr wrap="square" lIns="91425" tIns="91425" rIns="91425" bIns="91425" anchor="ctr" anchorCtr="0"/>
          <a:lstStyle>
            <a:lvl1pPr marL="0" marR="0" lvl="0" indent="0" algn="ctr" rtl="0">
              <a:spcBef>
                <a:spcPts val="240"/>
              </a:spcBef>
              <a:spcAft>
                <a:spcPts val="375"/>
              </a:spcAft>
              <a:buClr>
                <a:srgbClr val="7E241A"/>
              </a:buClr>
              <a:buSzPts val="1740"/>
              <a:buFont typeface="Arial"/>
              <a:buNone/>
              <a:defRPr sz="1200" b="0" i="0" u="none" strike="noStrike" cap="none">
                <a:solidFill>
                  <a:schemeClr val="dk1"/>
                </a:solidFill>
                <a:latin typeface="Constantia"/>
                <a:ea typeface="Constantia"/>
                <a:cs typeface="Constantia"/>
                <a:sym typeface="Constantia"/>
              </a:defRPr>
            </a:lvl1pPr>
            <a:lvl2pPr marL="285739" marR="0" lvl="1" indent="-6339" algn="l" rtl="0">
              <a:spcBef>
                <a:spcPts val="150"/>
              </a:spcBef>
              <a:spcAft>
                <a:spcPts val="375"/>
              </a:spcAft>
              <a:buClr>
                <a:srgbClr val="7E241A"/>
              </a:buClr>
              <a:buSzPts val="1088"/>
              <a:buFont typeface="Arial"/>
              <a:buNone/>
              <a:defRPr sz="750" b="0" i="0" u="none" strike="noStrike" cap="none">
                <a:solidFill>
                  <a:schemeClr val="dk1"/>
                </a:solidFill>
                <a:latin typeface="Constantia"/>
                <a:ea typeface="Constantia"/>
                <a:cs typeface="Constantia"/>
                <a:sym typeface="Constantia"/>
              </a:defRPr>
            </a:lvl2pPr>
            <a:lvl3pPr marL="571477" marR="0" lvl="2" indent="-12676" algn="l" rtl="0">
              <a:spcBef>
                <a:spcPts val="125"/>
              </a:spcBef>
              <a:spcAft>
                <a:spcPts val="375"/>
              </a:spcAft>
              <a:buClr>
                <a:srgbClr val="7E241A"/>
              </a:buClr>
              <a:buSzPts val="906"/>
              <a:buFont typeface="Arial"/>
              <a:buNone/>
              <a:defRPr sz="625" b="0" i="0" u="none" strike="noStrike" cap="none">
                <a:solidFill>
                  <a:schemeClr val="dk1"/>
                </a:solidFill>
                <a:latin typeface="Constantia"/>
                <a:ea typeface="Constantia"/>
                <a:cs typeface="Constantia"/>
                <a:sym typeface="Constantia"/>
              </a:defRPr>
            </a:lvl3pPr>
            <a:lvl4pPr marL="857216" marR="0" lvl="3" indent="-6315"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4pPr>
            <a:lvl5pPr marL="1142954" marR="0" lvl="4" indent="-12653" algn="l" rtl="0">
              <a:spcBef>
                <a:spcPts val="112"/>
              </a:spcBef>
              <a:spcAft>
                <a:spcPts val="375"/>
              </a:spcAft>
              <a:buClr>
                <a:srgbClr val="7E241A"/>
              </a:buClr>
              <a:buSzPts val="815"/>
              <a:buFont typeface="Arial"/>
              <a:buNone/>
              <a:defRPr sz="562" b="0" i="0" u="none" strike="noStrike" cap="none">
                <a:solidFill>
                  <a:schemeClr val="dk1"/>
                </a:solidFill>
                <a:latin typeface="Constantia"/>
                <a:ea typeface="Constantia"/>
                <a:cs typeface="Constantia"/>
                <a:sym typeface="Constantia"/>
              </a:defRPr>
            </a:lvl5pPr>
            <a:lvl6pPr marL="1428693" marR="0" lvl="5" indent="-6293"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6pPr>
            <a:lvl7pPr marL="1714431" marR="0" lvl="6" indent="-12631"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7pPr>
            <a:lvl8pPr marL="2000170" marR="0" lvl="7" indent="-6269"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8pPr>
            <a:lvl9pPr marL="2285909" marR="0" lvl="8" indent="-12608" algn="l" rtl="0">
              <a:spcBef>
                <a:spcPts val="112"/>
              </a:spcBef>
              <a:spcAft>
                <a:spcPts val="375"/>
              </a:spcAft>
              <a:buClr>
                <a:srgbClr val="7E241A"/>
              </a:buClr>
              <a:buSzPts val="815"/>
              <a:buFont typeface="Arial"/>
              <a:buNone/>
              <a:defRPr sz="562"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87" name="Shape 87"/>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88" name="Shape 88"/>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89" name="Shape 89"/>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8" name="Shape 31">
            <a:extLst>
              <a:ext uri="{FF2B5EF4-FFF2-40B4-BE49-F238E27FC236}">
                <a16:creationId xmlns:a16="http://schemas.microsoft.com/office/drawing/2014/main" id="{746BCFE3-B383-7A40-9A60-D70D4D0396E8}"/>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1957017014"/>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aption">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1113237" y="571500"/>
            <a:ext cx="7514033" cy="2540000"/>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92" name="Shape 92"/>
          <p:cNvSpPr txBox="1">
            <a:spLocks noGrp="1"/>
          </p:cNvSpPr>
          <p:nvPr>
            <p:ph type="body" idx="1"/>
          </p:nvPr>
        </p:nvSpPr>
        <p:spPr>
          <a:xfrm>
            <a:off x="1113236" y="3619500"/>
            <a:ext cx="7514035"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pPr lvl="0"/>
            <a:r>
              <a:rPr lang="en-US"/>
              <a:t>Click to edit Master text styles</a:t>
            </a:r>
          </a:p>
        </p:txBody>
      </p:sp>
      <p:sp>
        <p:nvSpPr>
          <p:cNvPr id="93" name="Shape 93"/>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94" name="Shape 94"/>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95" name="Shape 95"/>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14338ABC-BB26-A546-8251-A879215DE256}"/>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79268687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p:cSld name="Quote with Caption">
    <p:spTree>
      <p:nvGrpSpPr>
        <p:cNvPr id="1" name="Shape 96"/>
        <p:cNvGrpSpPr/>
        <p:nvPr/>
      </p:nvGrpSpPr>
      <p:grpSpPr>
        <a:xfrm>
          <a:off x="0" y="0"/>
          <a:ext cx="0" cy="0"/>
          <a:chOff x="0" y="0"/>
          <a:chExt cx="0" cy="0"/>
        </a:xfrm>
      </p:grpSpPr>
      <p:sp>
        <p:nvSpPr>
          <p:cNvPr id="97" name="Shape 97"/>
          <p:cNvSpPr txBox="1"/>
          <p:nvPr/>
        </p:nvSpPr>
        <p:spPr>
          <a:xfrm>
            <a:off x="1198959" y="719186"/>
            <a:ext cx="457200" cy="487313"/>
          </a:xfrm>
          <a:prstGeom prst="rect">
            <a:avLst/>
          </a:prstGeom>
          <a:noFill/>
          <a:ln>
            <a:noFill/>
          </a:ln>
        </p:spPr>
        <p:txBody>
          <a:bodyPr wrap="square" lIns="57150" tIns="28575" rIns="57150" bIns="28575" anchor="ctr" anchorCtr="0">
            <a:noAutofit/>
          </a:bodyPr>
          <a:lstStyle/>
          <a:p>
            <a:pPr marL="0" marR="0" lvl="0" indent="-174625" algn="ct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8" name="Shape 98"/>
          <p:cNvSpPr txBox="1"/>
          <p:nvPr/>
        </p:nvSpPr>
        <p:spPr>
          <a:xfrm>
            <a:off x="8170069" y="2349499"/>
            <a:ext cx="457200" cy="487313"/>
          </a:xfrm>
          <a:prstGeom prst="rect">
            <a:avLst/>
          </a:prstGeom>
          <a:noFill/>
          <a:ln>
            <a:noFill/>
          </a:ln>
        </p:spPr>
        <p:txBody>
          <a:bodyPr wrap="square" lIns="57150" tIns="28575" rIns="57150" bIns="28575" anchor="ctr" anchorCtr="0">
            <a:noAutofit/>
          </a:bodyPr>
          <a:lstStyle/>
          <a:p>
            <a:pPr marL="0" marR="0" lvl="0" indent="-174625" algn="r" rtl="0">
              <a:spcBef>
                <a:spcPts val="0"/>
              </a:spcBef>
              <a:spcAft>
                <a:spcPts val="0"/>
              </a:spcAft>
              <a:buClr>
                <a:schemeClr val="hlink"/>
              </a:buClr>
              <a:buSzPts val="2750"/>
              <a:buFont typeface="Noto Sans Symbols"/>
              <a:buNone/>
            </a:pPr>
            <a:r>
              <a:rPr lang="en-US" sz="5000" b="0" cap="none">
                <a:solidFill>
                  <a:schemeClr val="dk1"/>
                </a:solidFill>
                <a:latin typeface="Tahoma"/>
                <a:ea typeface="Tahoma"/>
                <a:cs typeface="Tahoma"/>
                <a:sym typeface="Tahoma"/>
              </a:rPr>
              <a:t>”</a:t>
            </a:r>
          </a:p>
        </p:txBody>
      </p:sp>
      <p:sp>
        <p:nvSpPr>
          <p:cNvPr id="99" name="Shape 99"/>
          <p:cNvSpPr txBox="1">
            <a:spLocks noGrp="1"/>
          </p:cNvSpPr>
          <p:nvPr>
            <p:ph type="title"/>
          </p:nvPr>
        </p:nvSpPr>
        <p:spPr>
          <a:xfrm>
            <a:off x="1656161" y="571501"/>
            <a:ext cx="6742509" cy="2285999"/>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00" name="Shape 100"/>
          <p:cNvSpPr txBox="1">
            <a:spLocks noGrp="1"/>
          </p:cNvSpPr>
          <p:nvPr>
            <p:ph type="body" idx="1"/>
          </p:nvPr>
        </p:nvSpPr>
        <p:spPr>
          <a:xfrm>
            <a:off x="1827611" y="2857499"/>
            <a:ext cx="6399611" cy="317500"/>
          </a:xfrm>
          <a:prstGeom prst="rect">
            <a:avLst/>
          </a:prstGeom>
          <a:noFill/>
          <a:ln>
            <a:noFill/>
          </a:ln>
        </p:spPr>
        <p:txBody>
          <a:bodyPr wrap="square" lIns="91425" tIns="91425" rIns="91425" bIns="91425" anchor="ctr" anchorCtr="0"/>
          <a:lstStyle>
            <a:lvl1pPr marL="0" marR="0" lvl="0" indent="0"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1pPr>
            <a:lvl2pPr marL="285739" marR="0" lvl="1" indent="-6339" algn="l" rtl="0">
              <a:spcBef>
                <a:spcPts val="440"/>
              </a:spcBef>
              <a:spcAft>
                <a:spcPts val="375"/>
              </a:spcAft>
              <a:buClr>
                <a:srgbClr val="7E241A"/>
              </a:buClr>
              <a:buSzPts val="3190"/>
              <a:buFont typeface="Arial"/>
              <a:buNone/>
              <a:defRPr sz="2200" b="0" i="0" u="none" strike="noStrike" cap="none">
                <a:solidFill>
                  <a:schemeClr val="dk1"/>
                </a:solidFill>
                <a:latin typeface="Constantia"/>
                <a:ea typeface="Constantia"/>
                <a:cs typeface="Constantia"/>
                <a:sym typeface="Constantia"/>
              </a:defRPr>
            </a:lvl2pPr>
            <a:lvl3pPr marL="571477" marR="0" lvl="2" indent="-12676" algn="l"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3pPr>
            <a:lvl4pPr marL="857216" marR="0" lvl="3" indent="-6315" algn="l" rtl="0">
              <a:spcBef>
                <a:spcPts val="360"/>
              </a:spcBef>
              <a:spcAft>
                <a:spcPts val="375"/>
              </a:spcAft>
              <a:buClr>
                <a:srgbClr val="7E241A"/>
              </a:buClr>
              <a:buSzPts val="2610"/>
              <a:buFont typeface="Arial"/>
              <a:buNone/>
              <a:defRPr sz="1800" b="0" i="0" u="none" strike="noStrike" cap="none">
                <a:solidFill>
                  <a:schemeClr val="dk1"/>
                </a:solidFill>
                <a:latin typeface="Constantia"/>
                <a:ea typeface="Constantia"/>
                <a:cs typeface="Constantia"/>
                <a:sym typeface="Constantia"/>
              </a:defRPr>
            </a:lvl4pPr>
            <a:lvl5pPr marL="1142954" marR="0" lvl="4" indent="-12653" algn="l" rtl="0">
              <a:spcBef>
                <a:spcPts val="320"/>
              </a:spcBef>
              <a:spcAft>
                <a:spcPts val="375"/>
              </a:spcAft>
              <a:buClr>
                <a:srgbClr val="7E241A"/>
              </a:buClr>
              <a:buSzPts val="2320"/>
              <a:buFont typeface="Arial"/>
              <a:buNone/>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lvl="0"/>
            <a:r>
              <a:rPr lang="en-US"/>
              <a:t>Click to edit Master text styles</a:t>
            </a:r>
          </a:p>
        </p:txBody>
      </p:sp>
      <p:sp>
        <p:nvSpPr>
          <p:cNvPr id="101" name="Shape 101"/>
          <p:cNvSpPr txBox="1">
            <a:spLocks noGrp="1"/>
          </p:cNvSpPr>
          <p:nvPr>
            <p:ph type="body" idx="2"/>
          </p:nvPr>
        </p:nvSpPr>
        <p:spPr>
          <a:xfrm>
            <a:off x="1113236" y="3619500"/>
            <a:ext cx="7514033" cy="1206500"/>
          </a:xfrm>
          <a:prstGeom prst="rect">
            <a:avLst/>
          </a:prstGeom>
          <a:noFill/>
          <a:ln>
            <a:noFill/>
          </a:ln>
        </p:spPr>
        <p:txBody>
          <a:bodyPr wrap="square" lIns="91425" tIns="91425" rIns="91425" bIns="91425" anchor="ctr" anchorCtr="0"/>
          <a:lstStyle>
            <a:lvl1pPr marL="0" marR="0" lvl="0" indent="0" algn="ct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pPr lvl="0"/>
            <a:r>
              <a:rPr lang="en-US"/>
              <a:t>Click to edit Master text styles</a:t>
            </a:r>
          </a:p>
        </p:txBody>
      </p:sp>
      <p:sp>
        <p:nvSpPr>
          <p:cNvPr id="102" name="Shape 102"/>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03" name="Shape 103"/>
          <p:cNvSpPr txBox="1">
            <a:spLocks noGrp="1"/>
          </p:cNvSpPr>
          <p:nvPr>
            <p:ph type="ftr" idx="11"/>
          </p:nvPr>
        </p:nvSpPr>
        <p:spPr>
          <a:xfrm>
            <a:off x="1929211" y="5258597"/>
            <a:ext cx="5313133" cy="304271"/>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endParaRPr/>
          </a:p>
        </p:txBody>
      </p:sp>
      <p:sp>
        <p:nvSpPr>
          <p:cNvPr id="104" name="Shape 104"/>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10" name="Shape 31">
            <a:extLst>
              <a:ext uri="{FF2B5EF4-FFF2-40B4-BE49-F238E27FC236}">
                <a16:creationId xmlns:a16="http://schemas.microsoft.com/office/drawing/2014/main" id="{3C2DAE97-BE27-1B4C-9873-B8C336ABF9A4}"/>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2107779839"/>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p:cSld name="Name Car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1113235" y="2757151"/>
            <a:ext cx="7514032" cy="1224000"/>
          </a:xfrm>
          <a:prstGeom prst="rect">
            <a:avLst/>
          </a:prstGeom>
          <a:noFill/>
          <a:ln>
            <a:noFill/>
          </a:ln>
        </p:spPr>
        <p:txBody>
          <a:bodyPr wrap="square" lIns="91425" tIns="91425" rIns="91425" bIns="91425" anchor="b" anchorCtr="0"/>
          <a:lstStyle>
            <a:lvl1pPr marL="0" marR="0" lvl="0" indent="0" algn="r" rtl="0">
              <a:spcBef>
                <a:spcPts val="0"/>
              </a:spcBef>
              <a:buClr>
                <a:schemeClr val="dk1"/>
              </a:buClr>
              <a:buSzPts val="3600"/>
              <a:buFont typeface="Franklin Gothic"/>
              <a:buNone/>
              <a:defRPr sz="36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a:t>Click to edit Master title style</a:t>
            </a:r>
            <a:endParaRPr/>
          </a:p>
        </p:txBody>
      </p:sp>
      <p:sp>
        <p:nvSpPr>
          <p:cNvPr id="107" name="Shape 107"/>
          <p:cNvSpPr txBox="1">
            <a:spLocks noGrp="1"/>
          </p:cNvSpPr>
          <p:nvPr>
            <p:ph type="body" idx="1"/>
          </p:nvPr>
        </p:nvSpPr>
        <p:spPr>
          <a:xfrm>
            <a:off x="1113236" y="3981151"/>
            <a:ext cx="7514033" cy="717000"/>
          </a:xfrm>
          <a:prstGeom prst="rect">
            <a:avLst/>
          </a:prstGeom>
          <a:noFill/>
          <a:ln>
            <a:noFill/>
          </a:ln>
        </p:spPr>
        <p:txBody>
          <a:bodyPr wrap="square" lIns="91425" tIns="91425" rIns="91425" bIns="91425" anchor="t" anchorCtr="0"/>
          <a:lstStyle>
            <a:lvl1pPr marL="0" marR="0" lvl="0" indent="0" algn="r" rtl="0">
              <a:spcBef>
                <a:spcPts val="400"/>
              </a:spcBef>
              <a:spcAft>
                <a:spcPts val="375"/>
              </a:spcAft>
              <a:buClr>
                <a:srgbClr val="7E241A"/>
              </a:buClr>
              <a:buSzPts val="2900"/>
              <a:buFont typeface="Arial"/>
              <a:buNone/>
              <a:defRPr sz="2000" b="0" i="0" u="none" strike="noStrike" cap="none">
                <a:solidFill>
                  <a:schemeClr val="dk1"/>
                </a:solidFill>
                <a:latin typeface="Constantia"/>
                <a:ea typeface="Constantia"/>
                <a:cs typeface="Constantia"/>
                <a:sym typeface="Constantia"/>
              </a:defRPr>
            </a:lvl1pPr>
            <a:lvl2pPr marL="285739" marR="0" lvl="1" indent="-6339" algn="l" rtl="0">
              <a:spcBef>
                <a:spcPts val="225"/>
              </a:spcBef>
              <a:spcAft>
                <a:spcPts val="375"/>
              </a:spcAft>
              <a:buClr>
                <a:srgbClr val="7E241A"/>
              </a:buClr>
              <a:buSzPts val="1631"/>
              <a:buFont typeface="Arial"/>
              <a:buNone/>
              <a:defRPr sz="1125" b="0" i="0" u="none" strike="noStrike" cap="none">
                <a:solidFill>
                  <a:srgbClr val="8891AD"/>
                </a:solidFill>
                <a:latin typeface="Constantia"/>
                <a:ea typeface="Constantia"/>
                <a:cs typeface="Constantia"/>
                <a:sym typeface="Constantia"/>
              </a:defRPr>
            </a:lvl2pPr>
            <a:lvl3pPr marL="571477" marR="0" lvl="2" indent="-12676" algn="l" rtl="0">
              <a:spcBef>
                <a:spcPts val="200"/>
              </a:spcBef>
              <a:spcAft>
                <a:spcPts val="375"/>
              </a:spcAft>
              <a:buClr>
                <a:srgbClr val="7E241A"/>
              </a:buClr>
              <a:buSzPts val="1450"/>
              <a:buFont typeface="Arial"/>
              <a:buNone/>
              <a:defRPr sz="1000" b="0" i="0" u="none" strike="noStrike" cap="none">
                <a:solidFill>
                  <a:srgbClr val="8891AD"/>
                </a:solidFill>
                <a:latin typeface="Constantia"/>
                <a:ea typeface="Constantia"/>
                <a:cs typeface="Constantia"/>
                <a:sym typeface="Constantia"/>
              </a:defRPr>
            </a:lvl3pPr>
            <a:lvl4pPr marL="857216" marR="0" lvl="3" indent="-6315"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4pPr>
            <a:lvl5pPr marL="1142954" marR="0" lvl="4" indent="-12653" algn="l" rtl="0">
              <a:spcBef>
                <a:spcPts val="175"/>
              </a:spcBef>
              <a:spcAft>
                <a:spcPts val="375"/>
              </a:spcAft>
              <a:buClr>
                <a:srgbClr val="7E241A"/>
              </a:buClr>
              <a:buSzPts val="1269"/>
              <a:buFont typeface="Arial"/>
              <a:buNone/>
              <a:defRPr sz="875" b="0" i="0" u="none" strike="noStrike" cap="none">
                <a:solidFill>
                  <a:srgbClr val="8891AD"/>
                </a:solidFill>
                <a:latin typeface="Constantia"/>
                <a:ea typeface="Constantia"/>
                <a:cs typeface="Constantia"/>
                <a:sym typeface="Constantia"/>
              </a:defRPr>
            </a:lvl5pPr>
            <a:lvl6pPr marL="1428693" marR="0" lvl="5" indent="-6293"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6pPr>
            <a:lvl7pPr marL="1714431" marR="0" lvl="6" indent="-12631"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7pPr>
            <a:lvl8pPr marL="2000170" marR="0" lvl="7" indent="-6269"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8pPr>
            <a:lvl9pPr marL="2285909" marR="0" lvl="8" indent="-12608" algn="l" rtl="0">
              <a:spcBef>
                <a:spcPts val="175"/>
              </a:spcBef>
              <a:spcAft>
                <a:spcPts val="375"/>
              </a:spcAft>
              <a:buClr>
                <a:srgbClr val="7E241A"/>
              </a:buClr>
              <a:buSzPts val="1269"/>
              <a:buFont typeface="Arial"/>
              <a:buNone/>
              <a:defRPr sz="875" b="0" i="0" u="none" strike="noStrike" cap="none">
                <a:solidFill>
                  <a:srgbClr val="8891AD"/>
                </a:solidFill>
                <a:latin typeface="Corbel"/>
                <a:ea typeface="Corbel"/>
                <a:cs typeface="Corbel"/>
                <a:sym typeface="Corbel"/>
              </a:defRPr>
            </a:lvl9pPr>
          </a:lstStyle>
          <a:p>
            <a:pPr lvl="0"/>
            <a:r>
              <a:rPr lang="en-US"/>
              <a:t>Click to edit Master text styles</a:t>
            </a:r>
          </a:p>
        </p:txBody>
      </p:sp>
      <p:sp>
        <p:nvSpPr>
          <p:cNvPr id="108" name="Shape 108"/>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110" name="Shape 110"/>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
        <p:nvSpPr>
          <p:cNvPr id="7" name="Shape 31">
            <a:extLst>
              <a:ext uri="{FF2B5EF4-FFF2-40B4-BE49-F238E27FC236}">
                <a16:creationId xmlns:a16="http://schemas.microsoft.com/office/drawing/2014/main" id="{74BDC940-B1E2-E24B-A2F2-976AD780C4FF}"/>
              </a:ext>
            </a:extLst>
          </p:cNvPr>
          <p:cNvSpPr/>
          <p:nvPr/>
        </p:nvSpPr>
        <p:spPr>
          <a:xfrm>
            <a:off x="1" y="5504657"/>
            <a:ext cx="6862232" cy="210343"/>
          </a:xfrm>
          <a:prstGeom prst="rect">
            <a:avLst/>
          </a:prstGeom>
          <a:noFill/>
          <a:ln>
            <a:noFill/>
          </a:ln>
        </p:spPr>
        <p:txBody>
          <a:bodyPr wrap="square" lIns="91425" tIns="45700" rIns="91425" bIns="45700" anchor="b" anchorCtr="0">
            <a:noAutofit/>
          </a:bodyPr>
          <a:lstStyle/>
          <a:p>
            <a:r>
              <a:rPr lang="en-US" sz="800" dirty="0"/>
              <a:t>Except where otherwise noted, this work is licensed under a </a:t>
            </a:r>
            <a:r>
              <a:rPr lang="en-US" sz="800" dirty="0">
                <a:hlinkClick r:id="rId2"/>
              </a:rPr>
              <a:t>Creative Commons Attribution-</a:t>
            </a:r>
            <a:r>
              <a:rPr lang="en-US" sz="800" dirty="0" err="1">
                <a:hlinkClick r:id="rId2"/>
              </a:rPr>
              <a:t>ShareAlike</a:t>
            </a:r>
            <a:r>
              <a:rPr lang="en-US" sz="800" dirty="0">
                <a:hlinkClick r:id="rId2"/>
              </a:rPr>
              <a:t> 4.0 International License</a:t>
            </a:r>
            <a:r>
              <a:rPr lang="en-US" sz="800" dirty="0"/>
              <a:t>.</a:t>
            </a:r>
          </a:p>
        </p:txBody>
      </p:sp>
    </p:spTree>
    <p:extLst>
      <p:ext uri="{BB962C8B-B14F-4D97-AF65-F5344CB8AC3E}">
        <p14:creationId xmlns:p14="http://schemas.microsoft.com/office/powerpoint/2010/main" val="780752068"/>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hyperlink" Target="https://creativecommons.org/licenses/by-sa/4.0/" TargetMode="Externa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9"/>
        <p:cNvGrpSpPr/>
        <p:nvPr/>
      </p:nvGrpSpPr>
      <p:grpSpPr>
        <a:xfrm>
          <a:off x="0" y="0"/>
          <a:ext cx="0" cy="0"/>
          <a:chOff x="0" y="0"/>
          <a:chExt cx="0" cy="0"/>
        </a:xfrm>
      </p:grpSpPr>
      <p:sp>
        <p:nvSpPr>
          <p:cNvPr id="17" name="Shape 17"/>
          <p:cNvSpPr txBox="1">
            <a:spLocks noGrp="1"/>
          </p:cNvSpPr>
          <p:nvPr>
            <p:ph type="title"/>
          </p:nvPr>
        </p:nvSpPr>
        <p:spPr>
          <a:xfrm>
            <a:off x="490888" y="107277"/>
            <a:ext cx="8136381" cy="593488"/>
          </a:xfrm>
          <a:prstGeom prst="rect">
            <a:avLst/>
          </a:prstGeom>
          <a:noFill/>
          <a:ln>
            <a:noFill/>
          </a:ln>
        </p:spPr>
        <p:txBody>
          <a:bodyPr wrap="square" lIns="91425" tIns="91425" rIns="91425" bIns="91425" anchor="ctr" anchorCtr="0"/>
          <a:lstStyle>
            <a:lvl1pPr marL="0" marR="0" lvl="0" indent="0" algn="ctr" rtl="0">
              <a:spcBef>
                <a:spcPts val="0"/>
              </a:spcBef>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endParaRPr dirty="0"/>
          </a:p>
        </p:txBody>
      </p:sp>
      <p:sp>
        <p:nvSpPr>
          <p:cNvPr id="18" name="Shape 18"/>
          <p:cNvSpPr txBox="1">
            <a:spLocks noGrp="1"/>
          </p:cNvSpPr>
          <p:nvPr>
            <p:ph type="body" idx="1"/>
          </p:nvPr>
        </p:nvSpPr>
        <p:spPr>
          <a:xfrm>
            <a:off x="490888" y="879185"/>
            <a:ext cx="8136381" cy="4308382"/>
          </a:xfrm>
          <a:prstGeom prst="rect">
            <a:avLst/>
          </a:prstGeom>
          <a:noFill/>
          <a:ln>
            <a:noFill/>
          </a:ln>
        </p:spPr>
        <p:txBody>
          <a:bodyPr wrap="square" lIns="91425" tIns="91425" rIns="91425" bIns="91425" anchor="ctr" anchorCtr="0"/>
          <a:lstStyle>
            <a:lvl1pPr marL="178587" marR="0" lvl="0" indent="42392" algn="l" rtl="0">
              <a:spcBef>
                <a:spcPts val="480"/>
              </a:spcBef>
              <a:spcAft>
                <a:spcPts val="375"/>
              </a:spcAft>
              <a:buClr>
                <a:srgbClr val="7E241A"/>
              </a:buClr>
              <a:buSzPts val="3480"/>
              <a:buFont typeface="Arial"/>
              <a:buChar char="•"/>
              <a:defRPr sz="2400" b="0" i="0" u="none" strike="noStrike" cap="none">
                <a:solidFill>
                  <a:schemeClr val="dk1"/>
                </a:solidFill>
                <a:latin typeface="Constantia"/>
                <a:ea typeface="Constantia"/>
                <a:cs typeface="Constantia"/>
                <a:sym typeface="Constantia"/>
              </a:defRPr>
            </a:lvl1pPr>
            <a:lvl2pPr marL="464326" marR="0" lvl="1" indent="17638" algn="l" rtl="0">
              <a:spcBef>
                <a:spcPts val="440"/>
              </a:spcBef>
              <a:spcAft>
                <a:spcPts val="375"/>
              </a:spcAft>
              <a:buClr>
                <a:srgbClr val="7E241A"/>
              </a:buClr>
              <a:buSzPts val="3190"/>
              <a:buFont typeface="Arial"/>
              <a:buChar char="•"/>
              <a:defRPr sz="2200" b="0" i="0" u="none" strike="noStrike" cap="none">
                <a:solidFill>
                  <a:schemeClr val="dk1"/>
                </a:solidFill>
                <a:latin typeface="Constantia"/>
                <a:ea typeface="Constantia"/>
                <a:cs typeface="Constantia"/>
                <a:sym typeface="Constantia"/>
              </a:defRPr>
            </a:lvl2pPr>
            <a:lvl3pPr marL="750064" marR="0" lvl="2" indent="-7114" algn="l" rtl="0">
              <a:spcBef>
                <a:spcPts val="400"/>
              </a:spcBef>
              <a:spcAft>
                <a:spcPts val="375"/>
              </a:spcAft>
              <a:buClr>
                <a:srgbClr val="7E241A"/>
              </a:buClr>
              <a:buSzPts val="2900"/>
              <a:buFont typeface="Arial"/>
              <a:buChar char="•"/>
              <a:defRPr sz="2000" b="0" i="0" u="none" strike="noStrike" cap="none">
                <a:solidFill>
                  <a:schemeClr val="dk1"/>
                </a:solidFill>
                <a:latin typeface="Constantia"/>
                <a:ea typeface="Constantia"/>
                <a:cs typeface="Constantia"/>
                <a:sym typeface="Constantia"/>
              </a:defRPr>
            </a:lvl3pPr>
            <a:lvl4pPr marL="964368" marR="0" lvl="3" indent="52267" algn="l" rtl="0">
              <a:spcBef>
                <a:spcPts val="360"/>
              </a:spcBef>
              <a:spcAft>
                <a:spcPts val="375"/>
              </a:spcAft>
              <a:buClr>
                <a:srgbClr val="7E241A"/>
              </a:buClr>
              <a:buSzPts val="2610"/>
              <a:buFont typeface="Arial"/>
              <a:buChar char="•"/>
              <a:defRPr sz="1800" b="0" i="0" u="none" strike="noStrike" cap="none">
                <a:solidFill>
                  <a:schemeClr val="dk1"/>
                </a:solidFill>
                <a:latin typeface="Constantia"/>
                <a:ea typeface="Constantia"/>
                <a:cs typeface="Constantia"/>
                <a:sym typeface="Constantia"/>
              </a:defRPr>
            </a:lvl4pPr>
            <a:lvl5pPr marL="1250107" marR="0" lvl="4" indent="27512" algn="l" rtl="0">
              <a:spcBef>
                <a:spcPts val="320"/>
              </a:spcBef>
              <a:spcAft>
                <a:spcPts val="375"/>
              </a:spcAft>
              <a:buClr>
                <a:srgbClr val="7E241A"/>
              </a:buClr>
              <a:buSzPts val="2320"/>
              <a:buFont typeface="Arial"/>
              <a:buChar char="•"/>
              <a:defRPr sz="1600" b="0" i="0" u="none" strike="noStrike" cap="none">
                <a:solidFill>
                  <a:schemeClr val="dk1"/>
                </a:solidFill>
                <a:latin typeface="Constantia"/>
                <a:ea typeface="Constantia"/>
                <a:cs typeface="Constantia"/>
                <a:sym typeface="Constantia"/>
              </a:defRPr>
            </a:lvl5pPr>
            <a:lvl6pPr marL="1571562" marR="0" lvl="5" indent="-68596"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endParaRPr dirty="0"/>
          </a:p>
        </p:txBody>
      </p:sp>
      <p:sp>
        <p:nvSpPr>
          <p:cNvPr id="19" name="Shape 19"/>
          <p:cNvSpPr txBox="1">
            <a:spLocks noGrp="1"/>
          </p:cNvSpPr>
          <p:nvPr>
            <p:ph type="dt" idx="10"/>
          </p:nvPr>
        </p:nvSpPr>
        <p:spPr>
          <a:xfrm>
            <a:off x="7299491" y="5258597"/>
            <a:ext cx="857250" cy="304271"/>
          </a:xfrm>
          <a:prstGeom prst="rect">
            <a:avLst/>
          </a:prstGeom>
          <a:noFill/>
          <a:ln>
            <a:noFill/>
          </a:ln>
        </p:spPr>
        <p:txBody>
          <a:bodyPr wrap="square" lIns="91425" tIns="91425" rIns="91425" bIns="91425" anchor="ctr" anchorCtr="0"/>
          <a:lstStyle>
            <a:lvl1pPr marL="0" marR="0" lvl="0" indent="0" algn="r"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fld id="{B61BEF0D-F0BB-DE4B-95CE-6DB70DBA9567}" type="datetimeFigureOut">
              <a:rPr lang="en-US" smtClean="0"/>
              <a:pPr/>
              <a:t>9/2/21</a:t>
            </a:fld>
            <a:endParaRPr lang="en-US" dirty="0"/>
          </a:p>
        </p:txBody>
      </p:sp>
      <p:sp>
        <p:nvSpPr>
          <p:cNvPr id="20" name="Shape 20"/>
          <p:cNvSpPr txBox="1">
            <a:spLocks noGrp="1"/>
          </p:cNvSpPr>
          <p:nvPr>
            <p:ph type="ftr" idx="11"/>
          </p:nvPr>
        </p:nvSpPr>
        <p:spPr>
          <a:xfrm>
            <a:off x="490888" y="5258597"/>
            <a:ext cx="6751457" cy="349126"/>
          </a:xfrm>
          <a:prstGeom prst="rect">
            <a:avLst/>
          </a:prstGeom>
          <a:noFill/>
          <a:ln>
            <a:noFill/>
          </a:ln>
        </p:spPr>
        <p:txBody>
          <a:bodyPr wrap="square" lIns="91425" tIns="91425" rIns="91425" bIns="91425" anchor="ctr" anchorCtr="0"/>
          <a:lstStyle>
            <a:lvl1pPr marL="0" marR="0" lvl="0" indent="0" algn="l" rtl="0">
              <a:spcBef>
                <a:spcPts val="160"/>
              </a:spcBef>
              <a:spcAft>
                <a:spcPts val="0"/>
              </a:spcAft>
              <a:buSzPts val="1400"/>
              <a:buNone/>
              <a:defRPr sz="800" b="0" i="0" u="none" strike="noStrike" cap="none">
                <a:solidFill>
                  <a:schemeClr val="dk1"/>
                </a:solidFill>
                <a:latin typeface="Corbel"/>
                <a:ea typeface="Corbel"/>
                <a:cs typeface="Corbel"/>
                <a:sym typeface="Corbel"/>
              </a:defRPr>
            </a:lvl1pPr>
            <a:lvl2pPr marL="457200" marR="0" lvl="1"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2pPr>
            <a:lvl3pPr marL="914400" marR="0" lvl="2"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3pPr>
            <a:lvl4pPr marL="1371600" marR="0" lvl="3"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4pPr>
            <a:lvl5pPr marL="1828800" marR="0" lvl="4" indent="0" algn="ctr" rtl="0">
              <a:spcBef>
                <a:spcPts val="400"/>
              </a:spcBef>
              <a:spcAft>
                <a:spcPts val="0"/>
              </a:spcAft>
              <a:buSzPts val="1400"/>
              <a:buNone/>
              <a:defRPr sz="2000" b="0" i="0" u="none" strike="noStrike" cap="none">
                <a:solidFill>
                  <a:schemeClr val="dk1"/>
                </a:solidFill>
                <a:latin typeface="Tahoma"/>
                <a:ea typeface="Tahoma"/>
                <a:cs typeface="Tahoma"/>
                <a:sym typeface="Tahoma"/>
              </a:defRPr>
            </a:lvl5pPr>
            <a:lvl6pPr marL="2286000" marR="0" lvl="5" indent="0" algn="l" rtl="0">
              <a:spcBef>
                <a:spcPts val="0"/>
              </a:spcBef>
              <a:buSzPts val="1400"/>
              <a:buNone/>
              <a:defRPr sz="2000" b="0" i="0" u="none" strike="noStrike" cap="none">
                <a:solidFill>
                  <a:schemeClr val="dk1"/>
                </a:solidFill>
                <a:latin typeface="Tahoma"/>
                <a:ea typeface="Tahoma"/>
                <a:cs typeface="Tahoma"/>
                <a:sym typeface="Tahoma"/>
              </a:defRPr>
            </a:lvl6pPr>
            <a:lvl7pPr marL="2743200" marR="0" lvl="6" indent="0" algn="l" rtl="0">
              <a:spcBef>
                <a:spcPts val="0"/>
              </a:spcBef>
              <a:buSzPts val="1400"/>
              <a:buNone/>
              <a:defRPr sz="2000" b="0" i="0" u="none" strike="noStrike" cap="none">
                <a:solidFill>
                  <a:schemeClr val="dk1"/>
                </a:solidFill>
                <a:latin typeface="Tahoma"/>
                <a:ea typeface="Tahoma"/>
                <a:cs typeface="Tahoma"/>
                <a:sym typeface="Tahoma"/>
              </a:defRPr>
            </a:lvl7pPr>
            <a:lvl8pPr marL="3200400" marR="0" lvl="7" indent="0" algn="l" rtl="0">
              <a:spcBef>
                <a:spcPts val="0"/>
              </a:spcBef>
              <a:buSzPts val="1400"/>
              <a:buNone/>
              <a:defRPr sz="2000" b="0" i="0" u="none" strike="noStrike" cap="none">
                <a:solidFill>
                  <a:schemeClr val="dk1"/>
                </a:solidFill>
                <a:latin typeface="Tahoma"/>
                <a:ea typeface="Tahoma"/>
                <a:cs typeface="Tahoma"/>
                <a:sym typeface="Tahoma"/>
              </a:defRPr>
            </a:lvl8pPr>
            <a:lvl9pPr marL="3657600" marR="0" lvl="8" indent="0" algn="l" rtl="0">
              <a:spcBef>
                <a:spcPts val="0"/>
              </a:spcBef>
              <a:buSzPts val="1400"/>
              <a:buNone/>
              <a:defRPr sz="2000" b="0" i="0" u="none" strike="noStrike" cap="none">
                <a:solidFill>
                  <a:schemeClr val="dk1"/>
                </a:solidFill>
                <a:latin typeface="Tahoma"/>
                <a:ea typeface="Tahoma"/>
                <a:cs typeface="Tahoma"/>
                <a:sym typeface="Tahoma"/>
              </a:defRPr>
            </a:lvl9pPr>
          </a:lstStyle>
          <a:p>
            <a:r>
              <a:rPr lang="en-US" dirty="0"/>
              <a:t>Except where otherwise noted, this work is licensed under a </a:t>
            </a:r>
            <a:r>
              <a:rPr lang="en-US" dirty="0">
                <a:hlinkClick r:id="rId19"/>
              </a:rPr>
              <a:t>Creative Commons Attribution-</a:t>
            </a:r>
            <a:r>
              <a:rPr lang="en-US" dirty="0" err="1">
                <a:hlinkClick r:id="rId19"/>
              </a:rPr>
              <a:t>ShareAlike</a:t>
            </a:r>
            <a:r>
              <a:rPr lang="en-US" dirty="0">
                <a:hlinkClick r:id="rId19"/>
              </a:rPr>
              <a:t> 4.0 International License</a:t>
            </a:r>
            <a:r>
              <a:rPr lang="en-US" dirty="0"/>
              <a:t>.</a:t>
            </a:r>
          </a:p>
        </p:txBody>
      </p:sp>
      <p:sp>
        <p:nvSpPr>
          <p:cNvPr id="21" name="Shape 21"/>
          <p:cNvSpPr txBox="1">
            <a:spLocks noGrp="1"/>
          </p:cNvSpPr>
          <p:nvPr>
            <p:ph type="sldNum" idx="12"/>
          </p:nvPr>
        </p:nvSpPr>
        <p:spPr>
          <a:xfrm>
            <a:off x="8213894" y="5258597"/>
            <a:ext cx="413375" cy="304271"/>
          </a:xfrm>
          <a:prstGeom prst="rect">
            <a:avLst/>
          </a:prstGeom>
          <a:noFill/>
          <a:ln>
            <a:noFill/>
          </a:ln>
        </p:spPr>
        <p:txBody>
          <a:bodyPr wrap="square" lIns="91425" tIns="45700" rIns="91425" bIns="45700" anchor="ctr" anchorCtr="0">
            <a:noAutofit/>
          </a:bodyPr>
          <a:lstStyle/>
          <a:p>
            <a:fld id="{05072F42-4DFA-4725-86F9-7594E4AB4EB5}" type="slidenum">
              <a:rPr lang="en-GB" smtClean="0"/>
              <a:pPr/>
              <a:t>‹Nº›</a:t>
            </a:fld>
            <a:endParaRPr lang="en-GB"/>
          </a:p>
        </p:txBody>
      </p:sp>
    </p:spTree>
    <p:extLst>
      <p:ext uri="{BB962C8B-B14F-4D97-AF65-F5344CB8AC3E}">
        <p14:creationId xmlns:p14="http://schemas.microsoft.com/office/powerpoint/2010/main" val="416619562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58" r:id="rId17"/>
  </p:sldLayoutIdLst>
  <p:hf hd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L="177800" marR="0" lvl="0" indent="56673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3.xml"/><Relationship Id="rId5" Type="http://schemas.openxmlformats.org/officeDocument/2006/relationships/image" Target="../media/image19.tiff"/><Relationship Id="rId4" Type="http://schemas.openxmlformats.org/officeDocument/2006/relationships/image" Target="../media/image18.tiff"/></Relationships>
</file>

<file path=ppt/slides/_rels/slide16.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image" Target="../media/image20.tiff"/><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png"/><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4.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474133" y="1150060"/>
            <a:ext cx="8153135" cy="2180166"/>
          </a:xfrm>
        </p:spPr>
        <p:txBody>
          <a:bodyPr anchor="ctr">
            <a:noAutofit/>
          </a:bodyPr>
          <a:lstStyle/>
          <a:p>
            <a:pPr algn="ctr"/>
            <a:r>
              <a:rPr lang="es-ES" sz="4000" dirty="0"/>
              <a:t>Visualización de información, también conocida como Analítica Visual </a:t>
            </a:r>
            <a:endParaRPr lang="en-US" altLang="en-US" sz="4000" dirty="0"/>
          </a:p>
        </p:txBody>
      </p:sp>
      <p:pic>
        <p:nvPicPr>
          <p:cNvPr id="6" name="Picture 2">
            <a:extLst>
              <a:ext uri="{FF2B5EF4-FFF2-40B4-BE49-F238E27FC236}">
                <a16:creationId xmlns:a16="http://schemas.microsoft.com/office/drawing/2014/main" id="{93B3FF9D-5346-46D1-B7D2-A3270B78E15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33273" y="3045466"/>
            <a:ext cx="2077453" cy="57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108949"/>
      </p:ext>
    </p:extLst>
  </p:cSld>
  <p:clrMapOvr>
    <a:masterClrMapping/>
  </p:clrMapOvr>
  <mc:AlternateContent xmlns:mc="http://schemas.openxmlformats.org/markup-compatibility/2006" xmlns:p14="http://schemas.microsoft.com/office/powerpoint/2010/main">
    <mc:Choice Requires="p14">
      <p:transition spd="slow" p14:dur="2000" advTm="15932"/>
    </mc:Choice>
    <mc:Fallback xmlns="">
      <p:transition xmlns:p14="http://schemas.microsoft.com/office/powerpoint/2010/main" spd="slow" advTm="15932"/>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CF204-47B7-4F66-94AF-BC4D01AA69B2}"/>
              </a:ext>
            </a:extLst>
          </p:cNvPr>
          <p:cNvSpPr>
            <a:spLocks noGrp="1"/>
          </p:cNvSpPr>
          <p:nvPr>
            <p:ph type="title"/>
          </p:nvPr>
        </p:nvSpPr>
        <p:spPr/>
        <p:txBody>
          <a:bodyPr/>
          <a:lstStyle/>
          <a:p>
            <a:r>
              <a:rPr lang="es-ES" dirty="0"/>
              <a:t>Normalización de datos</a:t>
            </a:r>
            <a:endParaRPr lang="en-US" dirty="0"/>
          </a:p>
        </p:txBody>
      </p:sp>
      <p:sp>
        <p:nvSpPr>
          <p:cNvPr id="4" name="Slide Number Placeholder 3">
            <a:extLst>
              <a:ext uri="{FF2B5EF4-FFF2-40B4-BE49-F238E27FC236}">
                <a16:creationId xmlns:a16="http://schemas.microsoft.com/office/drawing/2014/main" id="{81D3942B-4B42-42E3-AC13-CEA25E495082}"/>
              </a:ext>
            </a:extLst>
          </p:cNvPr>
          <p:cNvSpPr>
            <a:spLocks noGrp="1"/>
          </p:cNvSpPr>
          <p:nvPr>
            <p:ph type="sldNum" sz="quarter" idx="12"/>
          </p:nvPr>
        </p:nvSpPr>
        <p:spPr/>
        <p:txBody>
          <a:bodyPr/>
          <a:lstStyle/>
          <a:p>
            <a:fld id="{05072F42-4DFA-4725-86F9-7594E4AB4EB5}" type="slidenum">
              <a:rPr lang="en-GB" smtClean="0"/>
              <a:pPr/>
              <a:t>10</a:t>
            </a:fld>
            <a:endParaRPr lang="en-GB"/>
          </a:p>
        </p:txBody>
      </p:sp>
      <p:sp>
        <p:nvSpPr>
          <p:cNvPr id="7" name="Rectangle 6">
            <a:extLst>
              <a:ext uri="{FF2B5EF4-FFF2-40B4-BE49-F238E27FC236}">
                <a16:creationId xmlns:a16="http://schemas.microsoft.com/office/drawing/2014/main" id="{622BE8A9-857A-4514-9093-6289F281B85D}"/>
              </a:ext>
            </a:extLst>
          </p:cNvPr>
          <p:cNvSpPr/>
          <p:nvPr/>
        </p:nvSpPr>
        <p:spPr>
          <a:xfrm>
            <a:off x="470263" y="3509451"/>
            <a:ext cx="6944328" cy="1815882"/>
          </a:xfrm>
          <a:prstGeom prst="rect">
            <a:avLst/>
          </a:prstGeom>
          <a:solidFill>
            <a:schemeClr val="bg1">
              <a:lumMod val="95000"/>
            </a:schemeClr>
          </a:solidFill>
          <a:ln>
            <a:solidFill>
              <a:schemeClr val="accent1"/>
            </a:solidFill>
          </a:ln>
        </p:spPr>
        <p:txBody>
          <a:bodyPr wrap="square">
            <a:spAutoFit/>
          </a:bodyPr>
          <a:lstStyle/>
          <a:p>
            <a:r>
              <a:rPr lang="en-US" dirty="0" err="1">
                <a:latin typeface="Courier New" panose="02070309020205020404" pitchFamily="49" charset="0"/>
              </a:rPr>
              <a:t>rescaled_df</a:t>
            </a:r>
            <a:r>
              <a:rPr lang="en-US" dirty="0">
                <a:latin typeface="Courier New" panose="02070309020205020404" pitchFamily="49" charset="0"/>
              </a:rPr>
              <a:t> = </a:t>
            </a:r>
            <a:r>
              <a:rPr lang="en-US" dirty="0" err="1">
                <a:latin typeface="Courier New" panose="02070309020205020404" pitchFamily="49" charset="0"/>
              </a:rPr>
              <a:t>combined_df.copy</a:t>
            </a:r>
            <a:r>
              <a:rPr lang="en-US" dirty="0">
                <a:latin typeface="Courier New" panose="02070309020205020404" pitchFamily="49" charset="0"/>
              </a:rPr>
              <a:t>()</a:t>
            </a:r>
          </a:p>
          <a:p>
            <a:r>
              <a:rPr lang="en-US" dirty="0" err="1">
                <a:latin typeface="Courier New" panose="02070309020205020404" pitchFamily="49" charset="0"/>
              </a:rPr>
              <a:t>rescaled_df</a:t>
            </a:r>
            <a:r>
              <a:rPr lang="en-US" dirty="0">
                <a:latin typeface="Courier New" panose="02070309020205020404" pitchFamily="49" charset="0"/>
              </a:rPr>
              <a:t>[</a:t>
            </a:r>
            <a:r>
              <a:rPr lang="en-US" dirty="0">
                <a:solidFill>
                  <a:srgbClr val="A31515"/>
                </a:solidFill>
                <a:latin typeface="Courier New" panose="02070309020205020404" pitchFamily="49" charset="0"/>
              </a:rPr>
              <a:t>'alternative'</a:t>
            </a:r>
            <a:r>
              <a:rPr lang="en-US" dirty="0">
                <a:latin typeface="Courier New" panose="02070309020205020404" pitchFamily="49" charset="0"/>
              </a:rPr>
              <a:t>] = </a:t>
            </a:r>
            <a:r>
              <a:rPr lang="en-US" dirty="0" err="1">
                <a:latin typeface="Courier New" panose="02070309020205020404" pitchFamily="49" charset="0"/>
              </a:rPr>
              <a:t>combined_df.apply</a:t>
            </a:r>
            <a:br>
              <a:rPr lang="en-US" dirty="0">
                <a:latin typeface="Courier New" panose="02070309020205020404" pitchFamily="49" charset="0"/>
              </a:rPr>
            </a:br>
            <a:r>
              <a:rPr lang="en-US" dirty="0">
                <a:latin typeface="Courier New" panose="02070309020205020404" pitchFamily="49" charset="0"/>
              </a:rPr>
              <a:t>(</a:t>
            </a:r>
            <a:r>
              <a:rPr lang="en-US" dirty="0">
                <a:solidFill>
                  <a:srgbClr val="0000FF"/>
                </a:solidFill>
                <a:latin typeface="Courier New" panose="02070309020205020404" pitchFamily="49" charset="0"/>
              </a:rPr>
              <a:t>lambda</a:t>
            </a:r>
            <a:r>
              <a:rPr lang="en-US" dirty="0">
                <a:latin typeface="Courier New" panose="02070309020205020404" pitchFamily="49" charset="0"/>
              </a:rPr>
              <a:t> r: r[</a:t>
            </a:r>
            <a:r>
              <a:rPr lang="en-US" dirty="0">
                <a:solidFill>
                  <a:srgbClr val="A31515"/>
                </a:solidFill>
                <a:latin typeface="Courier New" panose="02070309020205020404" pitchFamily="49" charset="0"/>
              </a:rPr>
              <a:t>'alternative'</a:t>
            </a:r>
            <a:r>
              <a:rPr lang="en-US" dirty="0">
                <a:latin typeface="Courier New" panose="02070309020205020404" pitchFamily="49" charset="0"/>
              </a:rPr>
              <a:t>] / r[</a:t>
            </a:r>
            <a:r>
              <a:rPr lang="en-US" dirty="0">
                <a:solidFill>
                  <a:srgbClr val="A31515"/>
                </a:solidFill>
                <a:latin typeface="Courier New" panose="02070309020205020404" pitchFamily="49" charset="0"/>
              </a:rPr>
              <a:t>'baseline'</a:t>
            </a:r>
            <a:r>
              <a:rPr lang="en-US" dirty="0">
                <a:latin typeface="Courier New" panose="02070309020205020404" pitchFamily="49" charset="0"/>
              </a:rPr>
              <a:t>], axis=</a:t>
            </a:r>
            <a:r>
              <a:rPr lang="en-US" dirty="0">
                <a:solidFill>
                  <a:srgbClr val="09885A"/>
                </a:solidFill>
                <a:latin typeface="Courier New" panose="02070309020205020404" pitchFamily="49" charset="0"/>
              </a:rPr>
              <a:t>1</a:t>
            </a:r>
            <a:r>
              <a:rPr lang="en-US" dirty="0">
                <a:latin typeface="Courier New" panose="02070309020205020404" pitchFamily="49" charset="0"/>
              </a:rPr>
              <a:t>)</a:t>
            </a:r>
          </a:p>
          <a:p>
            <a:r>
              <a:rPr lang="en-US" dirty="0" err="1">
                <a:latin typeface="Courier New" panose="02070309020205020404" pitchFamily="49" charset="0"/>
              </a:rPr>
              <a:t>rescaled_df</a:t>
            </a:r>
            <a:r>
              <a:rPr lang="en-US" dirty="0">
                <a:latin typeface="Courier New" panose="02070309020205020404" pitchFamily="49" charset="0"/>
              </a:rPr>
              <a:t>[</a:t>
            </a:r>
            <a:r>
              <a:rPr lang="en-US" dirty="0">
                <a:solidFill>
                  <a:srgbClr val="A31515"/>
                </a:solidFill>
                <a:latin typeface="Courier New" panose="02070309020205020404" pitchFamily="49" charset="0"/>
              </a:rPr>
              <a:t>'baseline'</a:t>
            </a:r>
            <a:r>
              <a:rPr lang="en-US" dirty="0">
                <a:latin typeface="Courier New" panose="02070309020205020404" pitchFamily="49" charset="0"/>
              </a:rPr>
              <a:t>] = </a:t>
            </a:r>
            <a:r>
              <a:rPr lang="en-US" dirty="0" err="1">
                <a:latin typeface="Courier New" panose="02070309020205020404" pitchFamily="49" charset="0"/>
              </a:rPr>
              <a:t>combined_df.apply</a:t>
            </a:r>
            <a:br>
              <a:rPr lang="en-US" dirty="0">
                <a:latin typeface="Courier New" panose="02070309020205020404" pitchFamily="49" charset="0"/>
              </a:rPr>
            </a:br>
            <a:r>
              <a:rPr lang="en-US" dirty="0">
                <a:latin typeface="Courier New" panose="02070309020205020404" pitchFamily="49" charset="0"/>
              </a:rPr>
              <a:t>(</a:t>
            </a:r>
            <a:r>
              <a:rPr lang="en-US" dirty="0">
                <a:solidFill>
                  <a:srgbClr val="0000FF"/>
                </a:solidFill>
                <a:latin typeface="Courier New" panose="02070309020205020404" pitchFamily="49" charset="0"/>
              </a:rPr>
              <a:t>lambda</a:t>
            </a:r>
            <a:r>
              <a:rPr lang="en-US" dirty="0">
                <a:latin typeface="Courier New" panose="02070309020205020404" pitchFamily="49" charset="0"/>
              </a:rPr>
              <a:t> r: </a:t>
            </a:r>
            <a:r>
              <a:rPr lang="en-US" dirty="0">
                <a:solidFill>
                  <a:srgbClr val="09885A"/>
                </a:solidFill>
                <a:latin typeface="Courier New" panose="02070309020205020404" pitchFamily="49" charset="0"/>
              </a:rPr>
              <a:t>1.0</a:t>
            </a:r>
            <a:r>
              <a:rPr lang="en-US" dirty="0">
                <a:latin typeface="Courier New" panose="02070309020205020404" pitchFamily="49" charset="0"/>
              </a:rPr>
              <a:t>, axis=</a:t>
            </a:r>
            <a:r>
              <a:rPr lang="en-US" dirty="0">
                <a:solidFill>
                  <a:srgbClr val="09885A"/>
                </a:solidFill>
                <a:latin typeface="Courier New" panose="02070309020205020404" pitchFamily="49" charset="0"/>
              </a:rPr>
              <a:t>1</a:t>
            </a:r>
            <a:r>
              <a:rPr lang="en-US" dirty="0">
                <a:latin typeface="Courier New" panose="02070309020205020404" pitchFamily="49" charset="0"/>
              </a:rPr>
              <a:t>)</a:t>
            </a:r>
          </a:p>
          <a:p>
            <a:br>
              <a:rPr lang="en-US" dirty="0">
                <a:latin typeface="Courier New" panose="02070309020205020404" pitchFamily="49" charset="0"/>
              </a:rPr>
            </a:br>
            <a:r>
              <a:rPr lang="en-US" dirty="0">
                <a:latin typeface="Courier New" panose="02070309020205020404" pitchFamily="49" charset="0"/>
              </a:rPr>
              <a:t>fig = </a:t>
            </a:r>
            <a:r>
              <a:rPr lang="en-US" dirty="0" err="1">
                <a:latin typeface="Courier New" panose="02070309020205020404" pitchFamily="49" charset="0"/>
              </a:rPr>
              <a:t>rescaled_df.plot</a:t>
            </a:r>
            <a:r>
              <a:rPr lang="en-US" dirty="0">
                <a:latin typeface="Courier New" panose="02070309020205020404" pitchFamily="49" charset="0"/>
              </a:rPr>
              <a:t>(kind=</a:t>
            </a:r>
            <a:r>
              <a:rPr lang="en-US" dirty="0">
                <a:solidFill>
                  <a:srgbClr val="A31515"/>
                </a:solidFill>
                <a:latin typeface="Courier New" panose="02070309020205020404" pitchFamily="49" charset="0"/>
              </a:rPr>
              <a:t>'bar'</a:t>
            </a:r>
            <a:r>
              <a:rPr lang="en-US" dirty="0">
                <a:latin typeface="Courier New" panose="02070309020205020404" pitchFamily="49" charset="0"/>
              </a:rPr>
              <a:t>, x=</a:t>
            </a:r>
            <a:r>
              <a:rPr lang="en-US" dirty="0">
                <a:solidFill>
                  <a:srgbClr val="A31515"/>
                </a:solidFill>
                <a:latin typeface="Courier New" panose="02070309020205020404" pitchFamily="49" charset="0"/>
              </a:rPr>
              <a:t>'comp'</a:t>
            </a:r>
            <a:r>
              <a:rPr lang="en-US" dirty="0">
                <a:latin typeface="Courier New" panose="02070309020205020404" pitchFamily="49" charset="0"/>
              </a:rPr>
              <a:t>)</a:t>
            </a:r>
          </a:p>
          <a:p>
            <a:r>
              <a:rPr lang="en-US" dirty="0" err="1">
                <a:latin typeface="Courier New" panose="02070309020205020404" pitchFamily="49" charset="0"/>
              </a:rPr>
              <a:t>fig.set_title</a:t>
            </a:r>
            <a:r>
              <a:rPr lang="en-US" dirty="0">
                <a:latin typeface="Courier New" panose="02070309020205020404" pitchFamily="49" charset="0"/>
              </a:rPr>
              <a:t>(</a:t>
            </a:r>
            <a:r>
              <a:rPr lang="en-US" dirty="0">
                <a:solidFill>
                  <a:srgbClr val="A31515"/>
                </a:solidFill>
                <a:latin typeface="Courier New" panose="02070309020205020404" pitchFamily="49" charset="0"/>
              </a:rPr>
              <a:t>'Normalized Performance'</a:t>
            </a:r>
            <a:r>
              <a:rPr lang="en-US" dirty="0">
                <a:latin typeface="Courier New" panose="02070309020205020404" pitchFamily="49" charset="0"/>
              </a:rPr>
              <a:t>)</a:t>
            </a:r>
          </a:p>
        </p:txBody>
      </p:sp>
      <p:sp>
        <p:nvSpPr>
          <p:cNvPr id="8" name="Rectangle 7">
            <a:extLst>
              <a:ext uri="{FF2B5EF4-FFF2-40B4-BE49-F238E27FC236}">
                <a16:creationId xmlns:a16="http://schemas.microsoft.com/office/drawing/2014/main" id="{E1741B1D-6025-CB49-A237-DF491AF77B56}"/>
              </a:ext>
            </a:extLst>
          </p:cNvPr>
          <p:cNvSpPr/>
          <p:nvPr/>
        </p:nvSpPr>
        <p:spPr>
          <a:xfrm>
            <a:off x="1634081" y="3963269"/>
            <a:ext cx="3502124" cy="22935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91526D-8B00-6D4C-BA09-9D239ADA50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46194" y="1128487"/>
            <a:ext cx="3205144" cy="2380964"/>
          </a:xfrm>
          <a:prstGeom prst="rect">
            <a:avLst/>
          </a:prstGeom>
        </p:spPr>
      </p:pic>
    </p:spTree>
    <p:extLst>
      <p:ext uri="{BB962C8B-B14F-4D97-AF65-F5344CB8AC3E}">
        <p14:creationId xmlns:p14="http://schemas.microsoft.com/office/powerpoint/2010/main" val="2048939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806F-2F9C-432E-A019-52270470DCEA}"/>
              </a:ext>
            </a:extLst>
          </p:cNvPr>
          <p:cNvSpPr>
            <a:spLocks noGrp="1"/>
          </p:cNvSpPr>
          <p:nvPr>
            <p:ph type="title"/>
          </p:nvPr>
        </p:nvSpPr>
        <p:spPr/>
        <p:txBody>
          <a:bodyPr/>
          <a:lstStyle/>
          <a:p>
            <a:r>
              <a:rPr lang="es-ES" dirty="0"/>
              <a:t>Pregunta: ¿Qué hay de malo en esta figura? </a:t>
            </a:r>
            <a:endParaRPr lang="en-US" dirty="0"/>
          </a:p>
        </p:txBody>
      </p:sp>
      <p:sp>
        <p:nvSpPr>
          <p:cNvPr id="4" name="Slide Number Placeholder 3">
            <a:extLst>
              <a:ext uri="{FF2B5EF4-FFF2-40B4-BE49-F238E27FC236}">
                <a16:creationId xmlns:a16="http://schemas.microsoft.com/office/drawing/2014/main" id="{69EB0475-17C0-4F91-84D8-C53E87EF5BAE}"/>
              </a:ext>
            </a:extLst>
          </p:cNvPr>
          <p:cNvSpPr>
            <a:spLocks noGrp="1"/>
          </p:cNvSpPr>
          <p:nvPr>
            <p:ph type="sldNum" sz="quarter" idx="12"/>
          </p:nvPr>
        </p:nvSpPr>
        <p:spPr/>
        <p:txBody>
          <a:bodyPr/>
          <a:lstStyle/>
          <a:p>
            <a:fld id="{05072F42-4DFA-4725-86F9-7594E4AB4EB5}" type="slidenum">
              <a:rPr lang="en-GB" smtClean="0"/>
              <a:pPr/>
              <a:t>11</a:t>
            </a:fld>
            <a:endParaRPr lang="en-GB"/>
          </a:p>
        </p:txBody>
      </p:sp>
      <p:pic>
        <p:nvPicPr>
          <p:cNvPr id="6" name="Picture 5">
            <a:extLst>
              <a:ext uri="{FF2B5EF4-FFF2-40B4-BE49-F238E27FC236}">
                <a16:creationId xmlns:a16="http://schemas.microsoft.com/office/drawing/2014/main" id="{BDF89101-C119-E049-BB1D-BB72E4F08B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263" y="1128410"/>
            <a:ext cx="3923852" cy="2918196"/>
          </a:xfrm>
          <a:prstGeom prst="rect">
            <a:avLst/>
          </a:prstGeom>
        </p:spPr>
      </p:pic>
    </p:spTree>
    <p:extLst>
      <p:ext uri="{BB962C8B-B14F-4D97-AF65-F5344CB8AC3E}">
        <p14:creationId xmlns:p14="http://schemas.microsoft.com/office/powerpoint/2010/main" val="6493572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FEF23F-084F-AD45-A0C8-C52B3425D515}"/>
              </a:ext>
            </a:extLst>
          </p:cNvPr>
          <p:cNvSpPr>
            <a:spLocks noGrp="1"/>
          </p:cNvSpPr>
          <p:nvPr>
            <p:ph type="sldNum" sz="quarter" idx="12"/>
          </p:nvPr>
        </p:nvSpPr>
        <p:spPr/>
        <p:txBody>
          <a:bodyPr/>
          <a:lstStyle/>
          <a:p>
            <a:fld id="{05072F42-4DFA-4725-86F9-7594E4AB4EB5}" type="slidenum">
              <a:rPr lang="en-GB" smtClean="0"/>
              <a:pPr/>
              <a:t>12</a:t>
            </a:fld>
            <a:endParaRPr lang="en-GB"/>
          </a:p>
        </p:txBody>
      </p:sp>
      <p:sp>
        <p:nvSpPr>
          <p:cNvPr id="5" name="Title 1">
            <a:extLst>
              <a:ext uri="{FF2B5EF4-FFF2-40B4-BE49-F238E27FC236}">
                <a16:creationId xmlns:a16="http://schemas.microsoft.com/office/drawing/2014/main" id="{527BE704-1921-5B45-9A28-ED0A23F6106F}"/>
              </a:ext>
            </a:extLst>
          </p:cNvPr>
          <p:cNvSpPr>
            <a:spLocks noGrp="1"/>
          </p:cNvSpPr>
          <p:nvPr>
            <p:ph type="title"/>
          </p:nvPr>
        </p:nvSpPr>
        <p:spPr>
          <a:xfrm>
            <a:off x="470263" y="159738"/>
            <a:ext cx="8157007" cy="1089755"/>
          </a:xfrm>
        </p:spPr>
        <p:txBody>
          <a:bodyPr/>
          <a:lstStyle/>
          <a:p>
            <a:r>
              <a:rPr lang="es-ES" dirty="0"/>
              <a:t>Pregunta: ¿Qué hay de malo en esta figura?</a:t>
            </a:r>
            <a:endParaRPr lang="en-US" dirty="0"/>
          </a:p>
        </p:txBody>
      </p:sp>
      <p:sp>
        <p:nvSpPr>
          <p:cNvPr id="9" name="Content Placeholder 2">
            <a:extLst>
              <a:ext uri="{FF2B5EF4-FFF2-40B4-BE49-F238E27FC236}">
                <a16:creationId xmlns:a16="http://schemas.microsoft.com/office/drawing/2014/main" id="{BED6C80E-9218-F140-868A-89D039F7620A}"/>
              </a:ext>
            </a:extLst>
          </p:cNvPr>
          <p:cNvSpPr>
            <a:spLocks noGrp="1"/>
          </p:cNvSpPr>
          <p:nvPr>
            <p:ph idx="1"/>
          </p:nvPr>
        </p:nvSpPr>
        <p:spPr>
          <a:xfrm>
            <a:off x="148046" y="4046606"/>
            <a:ext cx="4466935" cy="1607433"/>
          </a:xfrm>
        </p:spPr>
        <p:txBody>
          <a:bodyPr>
            <a:normAutofit fontScale="92500" lnSpcReduction="10000"/>
          </a:bodyPr>
          <a:lstStyle/>
          <a:p>
            <a:r>
              <a:rPr lang="es-ES" sz="1800" dirty="0"/>
              <a:t>El uso de </a:t>
            </a:r>
            <a:r>
              <a:rPr lang="es-ES" sz="1900" b="1" dirty="0"/>
              <a:t>escalas inconsistentes </a:t>
            </a:r>
            <a:r>
              <a:rPr lang="es-ES" sz="1800" dirty="0"/>
              <a:t>entre entradas x engaña al ojo. </a:t>
            </a:r>
          </a:p>
          <a:p>
            <a:r>
              <a:rPr lang="es-ES" sz="1800" dirty="0"/>
              <a:t>Si miramos los datos como valores continuos, vemos que en realidad se trata de una </a:t>
            </a:r>
            <a:r>
              <a:rPr lang="es-ES" sz="1900" b="1" dirty="0"/>
              <a:t>relación lineal</a:t>
            </a:r>
            <a:r>
              <a:rPr lang="es-ES" sz="1800" dirty="0"/>
              <a:t>.</a:t>
            </a:r>
            <a:endParaRPr lang="en-US" sz="1800" dirty="0"/>
          </a:p>
        </p:txBody>
      </p:sp>
      <p:pic>
        <p:nvPicPr>
          <p:cNvPr id="12" name="Picture 11">
            <a:extLst>
              <a:ext uri="{FF2B5EF4-FFF2-40B4-BE49-F238E27FC236}">
                <a16:creationId xmlns:a16="http://schemas.microsoft.com/office/drawing/2014/main" id="{4B3127C5-D0A3-A049-893F-15D2B84E73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263" y="1128410"/>
            <a:ext cx="3923852" cy="2918196"/>
          </a:xfrm>
          <a:prstGeom prst="rect">
            <a:avLst/>
          </a:prstGeom>
        </p:spPr>
      </p:pic>
      <p:pic>
        <p:nvPicPr>
          <p:cNvPr id="3" name="Picture 2">
            <a:extLst>
              <a:ext uri="{FF2B5EF4-FFF2-40B4-BE49-F238E27FC236}">
                <a16:creationId xmlns:a16="http://schemas.microsoft.com/office/drawing/2014/main" id="{3D404E02-09B8-D044-BE8B-FB1560A72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671" y="2511287"/>
            <a:ext cx="4077774" cy="2770326"/>
          </a:xfrm>
          <a:prstGeom prst="rect">
            <a:avLst/>
          </a:prstGeom>
        </p:spPr>
      </p:pic>
    </p:spTree>
    <p:extLst>
      <p:ext uri="{BB962C8B-B14F-4D97-AF65-F5344CB8AC3E}">
        <p14:creationId xmlns:p14="http://schemas.microsoft.com/office/powerpoint/2010/main" val="14768690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F18DB-3115-4CE9-B71D-4BB66817D84C}"/>
              </a:ext>
            </a:extLst>
          </p:cNvPr>
          <p:cNvSpPr>
            <a:spLocks noGrp="1"/>
          </p:cNvSpPr>
          <p:nvPr>
            <p:ph type="title"/>
          </p:nvPr>
        </p:nvSpPr>
        <p:spPr/>
        <p:txBody>
          <a:bodyPr/>
          <a:lstStyle/>
          <a:p>
            <a:r>
              <a:rPr lang="en-US" dirty="0" err="1"/>
              <a:t>Otras</a:t>
            </a:r>
            <a:r>
              <a:rPr lang="en-US" dirty="0"/>
              <a:t> </a:t>
            </a:r>
            <a:r>
              <a:rPr lang="en-US" dirty="0" err="1"/>
              <a:t>consideraciones</a:t>
            </a:r>
            <a:r>
              <a:rPr lang="en-US" dirty="0"/>
              <a:t> de </a:t>
            </a:r>
            <a:r>
              <a:rPr lang="en-US" dirty="0" err="1"/>
              <a:t>presentación</a:t>
            </a:r>
            <a:endParaRPr lang="en-US" dirty="0"/>
          </a:p>
        </p:txBody>
      </p:sp>
      <p:sp>
        <p:nvSpPr>
          <p:cNvPr id="3" name="Content Placeholder 2">
            <a:extLst>
              <a:ext uri="{FF2B5EF4-FFF2-40B4-BE49-F238E27FC236}">
                <a16:creationId xmlns:a16="http://schemas.microsoft.com/office/drawing/2014/main" id="{FBDB1398-4C24-4595-88D9-448C86EA1E1F}"/>
              </a:ext>
            </a:extLst>
          </p:cNvPr>
          <p:cNvSpPr>
            <a:spLocks noGrp="1"/>
          </p:cNvSpPr>
          <p:nvPr>
            <p:ph idx="1"/>
          </p:nvPr>
        </p:nvSpPr>
        <p:spPr>
          <a:xfrm>
            <a:off x="470263" y="1457742"/>
            <a:ext cx="8157007" cy="3995833"/>
          </a:xfrm>
        </p:spPr>
        <p:txBody>
          <a:bodyPr>
            <a:normAutofit fontScale="70000" lnSpcReduction="20000"/>
          </a:bodyPr>
          <a:lstStyle/>
          <a:p>
            <a:pPr marL="262890" indent="0">
              <a:buNone/>
            </a:pPr>
            <a:r>
              <a:rPr lang="es-ES" dirty="0" err="1"/>
              <a:t>Interpretabilidad</a:t>
            </a:r>
            <a:r>
              <a:rPr lang="es-ES" dirty="0"/>
              <a:t>: piense detenidamente sobre las escalas, muestre intervalos de confianza para las medidas estadísticas.</a:t>
            </a:r>
            <a:endParaRPr lang="en-US" dirty="0"/>
          </a:p>
          <a:p>
            <a:pPr marL="262890" indent="0">
              <a:buNone/>
            </a:pPr>
            <a:r>
              <a:rPr lang="en-US" dirty="0" err="1"/>
              <a:t>Legibilidad</a:t>
            </a:r>
            <a:endParaRPr lang="en-US" dirty="0"/>
          </a:p>
          <a:p>
            <a:pPr lvl="1"/>
            <a:r>
              <a:rPr lang="es-ES" dirty="0"/>
              <a:t>Espacio en blanco adecuado, los gráficos son lo suficientemente grandes para distinguir</a:t>
            </a:r>
          </a:p>
          <a:p>
            <a:pPr lvl="1"/>
            <a:r>
              <a:rPr lang="es-ES" dirty="0"/>
              <a:t>Para métodos basados en puntos, intente mostrar los puntos</a:t>
            </a:r>
          </a:p>
          <a:p>
            <a:pPr lvl="1"/>
            <a:r>
              <a:rPr lang="es-ES" dirty="0"/>
              <a:t>Tamaños de fuente: al menos 20 puntos para presentaciones, 9 puntos para papel</a:t>
            </a:r>
            <a:endParaRPr lang="en-US" dirty="0"/>
          </a:p>
          <a:p>
            <a:pPr marL="262890" indent="0">
              <a:buNone/>
            </a:pPr>
            <a:r>
              <a:rPr lang="en-US" dirty="0"/>
              <a:t>Color</a:t>
            </a:r>
          </a:p>
          <a:p>
            <a:pPr lvl="1"/>
            <a:r>
              <a:rPr lang="es-ES" dirty="0"/>
              <a:t>Elija colores visualmente distintivos pero </a:t>
            </a:r>
            <a:r>
              <a:rPr lang="es-ES" sz="1700" b="1" dirty="0"/>
              <a:t>tonalmente compatibles </a:t>
            </a:r>
            <a:r>
              <a:rPr lang="es-ES" dirty="0"/>
              <a:t>(por ejemplo, de paletas pre configuradas en paquetes de visualización)</a:t>
            </a:r>
          </a:p>
          <a:p>
            <a:pPr lvl="1"/>
            <a:r>
              <a:rPr lang="es-ES" dirty="0"/>
              <a:t>Texto claro sobre fondo oscuro o viceversa.</a:t>
            </a:r>
          </a:p>
          <a:p>
            <a:pPr lvl="1"/>
            <a:r>
              <a:rPr lang="es-ES" dirty="0"/>
              <a:t>Tenga cuidado con el rojo / verde y otras formas de daltonismo</a:t>
            </a:r>
            <a:endParaRPr lang="en-US" dirty="0"/>
          </a:p>
          <a:p>
            <a:pPr marL="262890" indent="0">
              <a:buNone/>
            </a:pPr>
            <a:r>
              <a:rPr lang="en-US" dirty="0"/>
              <a:t>Imprimibilidad</a:t>
            </a:r>
          </a:p>
          <a:p>
            <a:pPr lvl="1"/>
            <a:r>
              <a:rPr lang="es-ES" dirty="0"/>
              <a:t>¡El color puede asignarse a escalas de grises impares cuando se imprime!</a:t>
            </a:r>
          </a:p>
          <a:p>
            <a:pPr lvl="1"/>
            <a:r>
              <a:rPr lang="es-ES" dirty="0"/>
              <a:t>Asegúrese de que las formas tengan contornos sólidos (o discontinuos / punteados), para que sean distintivos cuando se imprimen</a:t>
            </a:r>
            <a:endParaRPr lang="en-US" dirty="0"/>
          </a:p>
        </p:txBody>
      </p:sp>
      <p:sp>
        <p:nvSpPr>
          <p:cNvPr id="4" name="Slide Number Placeholder 3">
            <a:extLst>
              <a:ext uri="{FF2B5EF4-FFF2-40B4-BE49-F238E27FC236}">
                <a16:creationId xmlns:a16="http://schemas.microsoft.com/office/drawing/2014/main" id="{EA75EBFA-4C44-451B-BC7A-11F5CC4DC523}"/>
              </a:ext>
            </a:extLst>
          </p:cNvPr>
          <p:cNvSpPr>
            <a:spLocks noGrp="1"/>
          </p:cNvSpPr>
          <p:nvPr>
            <p:ph type="sldNum" sz="quarter" idx="12"/>
          </p:nvPr>
        </p:nvSpPr>
        <p:spPr/>
        <p:txBody>
          <a:bodyPr/>
          <a:lstStyle/>
          <a:p>
            <a:fld id="{05072F42-4DFA-4725-86F9-7594E4AB4EB5}" type="slidenum">
              <a:rPr lang="en-GB" smtClean="0"/>
              <a:pPr/>
              <a:t>13</a:t>
            </a:fld>
            <a:endParaRPr lang="en-GB"/>
          </a:p>
        </p:txBody>
      </p:sp>
    </p:spTree>
    <p:extLst>
      <p:ext uri="{BB962C8B-B14F-4D97-AF65-F5344CB8AC3E}">
        <p14:creationId xmlns:p14="http://schemas.microsoft.com/office/powerpoint/2010/main" val="4053143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Hemos estado usando </a:t>
            </a:r>
            <a:r>
              <a:rPr lang="es-ES" dirty="0" err="1"/>
              <a:t>Matplotlib</a:t>
            </a:r>
            <a:r>
              <a:rPr lang="es-ES" dirty="0"/>
              <a:t> + </a:t>
            </a:r>
            <a:r>
              <a:rPr lang="es-ES" dirty="0" err="1"/>
              <a:t>Pyplot</a:t>
            </a:r>
            <a:r>
              <a:rPr lang="es-ES" dirty="0"/>
              <a:t> para muchas tareas de visualización</a:t>
            </a:r>
            <a:endParaRPr lang="en-US" dirty="0"/>
          </a:p>
        </p:txBody>
      </p:sp>
      <p:sp>
        <p:nvSpPr>
          <p:cNvPr id="3" name="Content Placeholder 2"/>
          <p:cNvSpPr>
            <a:spLocks noGrp="1"/>
          </p:cNvSpPr>
          <p:nvPr>
            <p:ph idx="1"/>
          </p:nvPr>
        </p:nvSpPr>
        <p:spPr/>
        <p:txBody>
          <a:bodyPr>
            <a:normAutofit fontScale="92500" lnSpcReduction="10000"/>
          </a:bodyPr>
          <a:lstStyle/>
          <a:p>
            <a:pPr marL="262890" indent="0">
              <a:buNone/>
            </a:pPr>
            <a:r>
              <a:rPr lang="es-ES" dirty="0"/>
              <a:t>Representación gráfica básica de datos para Python</a:t>
            </a:r>
          </a:p>
          <a:p>
            <a:pPr marL="262890" indent="0">
              <a:buNone/>
            </a:pPr>
            <a:endParaRPr lang="es-ES" dirty="0"/>
          </a:p>
          <a:p>
            <a:pPr lvl="1"/>
            <a:r>
              <a:rPr lang="es-ES" dirty="0"/>
              <a:t>Gráficos de dispersión, líneas y barras</a:t>
            </a:r>
          </a:p>
          <a:p>
            <a:pPr lvl="1"/>
            <a:r>
              <a:rPr lang="es-ES" dirty="0"/>
              <a:t>Puede superponerse a otros tipos de imágenes (por ejemplo, imágenes de mapa de bits, mapas de mapa base)</a:t>
            </a:r>
            <a:endParaRPr lang="en-US" dirty="0"/>
          </a:p>
          <a:p>
            <a:pPr lvl="1"/>
            <a:endParaRPr lang="en-US" dirty="0"/>
          </a:p>
          <a:p>
            <a:pPr marL="262890" indent="0">
              <a:buNone/>
            </a:pPr>
            <a:r>
              <a:rPr lang="en-US" dirty="0" err="1"/>
              <a:t>Muy</a:t>
            </a:r>
            <a:r>
              <a:rPr lang="en-US" dirty="0"/>
              <a:t> </a:t>
            </a:r>
            <a:r>
              <a:rPr lang="en-US" dirty="0" err="1"/>
              <a:t>potente</a:t>
            </a:r>
            <a:r>
              <a:rPr lang="en-US" dirty="0"/>
              <a:t>, </a:t>
            </a:r>
            <a:r>
              <a:rPr lang="en-US" dirty="0" err="1"/>
              <a:t>componible</a:t>
            </a:r>
            <a:r>
              <a:rPr lang="en-US" dirty="0"/>
              <a:t>, buenos </a:t>
            </a:r>
            <a:r>
              <a:rPr lang="en-US" dirty="0" err="1"/>
              <a:t>valores</a:t>
            </a:r>
            <a:r>
              <a:rPr lang="en-US" dirty="0"/>
              <a:t> </a:t>
            </a:r>
            <a:r>
              <a:rPr lang="en-US" dirty="0" err="1"/>
              <a:t>predeterminados</a:t>
            </a:r>
            <a:r>
              <a:rPr lang="en-US" dirty="0"/>
              <a:t> </a:t>
            </a:r>
            <a:r>
              <a:rPr lang="en-US" dirty="0" err="1"/>
              <a:t>listos</a:t>
            </a:r>
            <a:r>
              <a:rPr lang="en-US" dirty="0"/>
              <a:t> para usar</a:t>
            </a:r>
          </a:p>
          <a:p>
            <a:pPr lvl="1"/>
            <a:r>
              <a:rPr lang="en-US" dirty="0"/>
              <a:t>Toma matrices </a:t>
            </a:r>
            <a:r>
              <a:rPr lang="en-US" dirty="0" err="1"/>
              <a:t>Numpy</a:t>
            </a:r>
            <a:r>
              <a:rPr lang="en-US" dirty="0"/>
              <a:t>, </a:t>
            </a:r>
            <a:r>
              <a:rPr lang="en-US" dirty="0" err="1"/>
              <a:t>listas</a:t>
            </a:r>
            <a:r>
              <a:rPr lang="en-US" dirty="0"/>
              <a:t>, Pandas </a:t>
            </a:r>
            <a:r>
              <a:rPr lang="en-US" dirty="0" err="1"/>
              <a:t>DataFrames</a:t>
            </a:r>
            <a:endParaRPr lang="en-US" dirty="0"/>
          </a:p>
          <a:p>
            <a:pPr lvl="1"/>
            <a:endParaRPr lang="en-US" dirty="0"/>
          </a:p>
          <a:p>
            <a:pPr marL="262890" indent="0">
              <a:buNone/>
            </a:pPr>
            <a:r>
              <a:rPr lang="es-ES" dirty="0"/>
              <a:t>Apoya la composición en </a:t>
            </a:r>
            <a:r>
              <a:rPr lang="es-ES" dirty="0" err="1"/>
              <a:t>subgráficos</a:t>
            </a:r>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14</a:t>
            </a:fld>
            <a:endParaRPr lang="en-GB"/>
          </a:p>
        </p:txBody>
      </p:sp>
    </p:spTree>
    <p:extLst>
      <p:ext uri="{BB962C8B-B14F-4D97-AF65-F5344CB8AC3E}">
        <p14:creationId xmlns:p14="http://schemas.microsoft.com/office/powerpoint/2010/main" val="10063324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5072F42-4DFA-4725-86F9-7594E4AB4EB5}" type="slidenum">
              <a:rPr lang="en-GB" smtClean="0"/>
              <a:pPr/>
              <a:t>15</a:t>
            </a:fld>
            <a:endParaRPr lang="en-GB"/>
          </a:p>
        </p:txBody>
      </p:sp>
      <p:pic>
        <p:nvPicPr>
          <p:cNvPr id="6" name="Picture 5"/>
          <p:cNvPicPr>
            <a:picLocks noChangeAspect="1"/>
          </p:cNvPicPr>
          <p:nvPr/>
        </p:nvPicPr>
        <p:blipFill>
          <a:blip r:embed="rId2"/>
          <a:stretch>
            <a:fillRect/>
          </a:stretch>
        </p:blipFill>
        <p:spPr>
          <a:xfrm>
            <a:off x="1006763" y="239243"/>
            <a:ext cx="3391066" cy="2404889"/>
          </a:xfrm>
          <a:prstGeom prst="rect">
            <a:avLst/>
          </a:prstGeom>
        </p:spPr>
      </p:pic>
      <p:sp>
        <p:nvSpPr>
          <p:cNvPr id="7" name="Rectangle 6"/>
          <p:cNvSpPr/>
          <p:nvPr/>
        </p:nvSpPr>
        <p:spPr>
          <a:xfrm>
            <a:off x="1194903" y="2618647"/>
            <a:ext cx="3173351" cy="338554"/>
          </a:xfrm>
          <a:prstGeom prst="rect">
            <a:avLst/>
          </a:prstGeom>
        </p:spPr>
        <p:txBody>
          <a:bodyPr wrap="square">
            <a:spAutoFit/>
          </a:bodyPr>
          <a:lstStyle/>
          <a:p>
            <a:pPr algn="ctr"/>
            <a:r>
              <a:rPr lang="en-US" sz="800" dirty="0">
                <a:latin typeface="Helvetica" pitchFamily="2" charset="0"/>
              </a:rPr>
              <a:t>https://</a:t>
            </a:r>
            <a:r>
              <a:rPr lang="en-US" sz="800" dirty="0" err="1">
                <a:latin typeface="Helvetica" pitchFamily="2" charset="0"/>
              </a:rPr>
              <a:t>www.kaggle.com</a:t>
            </a:r>
            <a:r>
              <a:rPr lang="en-US" sz="800" dirty="0">
                <a:latin typeface="Helvetica" pitchFamily="2" charset="0"/>
              </a:rPr>
              <a:t>/</a:t>
            </a:r>
            <a:r>
              <a:rPr lang="en-US" sz="800" dirty="0" err="1">
                <a:latin typeface="Helvetica" pitchFamily="2" charset="0"/>
              </a:rPr>
              <a:t>vitorscheffer</a:t>
            </a:r>
            <a:r>
              <a:rPr lang="en-US" sz="800" dirty="0">
                <a:latin typeface="Helvetica" pitchFamily="2" charset="0"/>
              </a:rPr>
              <a:t>/d/</a:t>
            </a:r>
            <a:r>
              <a:rPr lang="en-US" sz="800" dirty="0" err="1">
                <a:latin typeface="Helvetica" pitchFamily="2" charset="0"/>
              </a:rPr>
              <a:t>knityansuman</a:t>
            </a:r>
            <a:r>
              <a:rPr lang="en-US" sz="800" dirty="0">
                <a:latin typeface="Helvetica" pitchFamily="2" charset="0"/>
              </a:rPr>
              <a:t>/keystroke-dynamics/first-hand-exploration-of-the-data-using-</a:t>
            </a:r>
            <a:r>
              <a:rPr lang="en-US" sz="800" dirty="0" err="1">
                <a:latin typeface="Helvetica" pitchFamily="2" charset="0"/>
              </a:rPr>
              <a:t>svm</a:t>
            </a:r>
            <a:endParaRPr lang="en-US" sz="800" dirty="0">
              <a:latin typeface="Helvetica" pitchFamily="2" charset="0"/>
            </a:endParaRPr>
          </a:p>
        </p:txBody>
      </p:sp>
      <p:pic>
        <p:nvPicPr>
          <p:cNvPr id="8" name="Picture 7"/>
          <p:cNvPicPr>
            <a:picLocks noChangeAspect="1"/>
          </p:cNvPicPr>
          <p:nvPr/>
        </p:nvPicPr>
        <p:blipFill>
          <a:blip r:embed="rId3"/>
          <a:stretch>
            <a:fillRect/>
          </a:stretch>
        </p:blipFill>
        <p:spPr>
          <a:xfrm>
            <a:off x="5337313" y="2957201"/>
            <a:ext cx="3182091" cy="1950690"/>
          </a:xfrm>
          <a:prstGeom prst="rect">
            <a:avLst/>
          </a:prstGeom>
        </p:spPr>
      </p:pic>
      <p:sp>
        <p:nvSpPr>
          <p:cNvPr id="9" name="Rectangle 8"/>
          <p:cNvSpPr/>
          <p:nvPr/>
        </p:nvSpPr>
        <p:spPr>
          <a:xfrm>
            <a:off x="5485259" y="5026016"/>
            <a:ext cx="3034145" cy="338554"/>
          </a:xfrm>
          <a:prstGeom prst="rect">
            <a:avLst/>
          </a:prstGeom>
        </p:spPr>
        <p:txBody>
          <a:bodyPr wrap="square">
            <a:spAutoFit/>
          </a:bodyPr>
          <a:lstStyle/>
          <a:p>
            <a:pPr algn="ctr"/>
            <a:r>
              <a:rPr lang="en-US" sz="800" dirty="0">
                <a:latin typeface="Helvetica" pitchFamily="2" charset="0"/>
              </a:rPr>
              <a:t>https://</a:t>
            </a:r>
            <a:r>
              <a:rPr lang="en-US" sz="800" dirty="0" err="1">
                <a:latin typeface="Helvetica" pitchFamily="2" charset="0"/>
              </a:rPr>
              <a:t>www.kaggle.com</a:t>
            </a:r>
            <a:r>
              <a:rPr lang="en-US" sz="800" dirty="0">
                <a:latin typeface="Helvetica" pitchFamily="2" charset="0"/>
              </a:rPr>
              <a:t>/</a:t>
            </a:r>
            <a:r>
              <a:rPr lang="en-US" sz="800" dirty="0" err="1">
                <a:latin typeface="Helvetica" pitchFamily="2" charset="0"/>
              </a:rPr>
              <a:t>sanjaytiwari</a:t>
            </a:r>
            <a:r>
              <a:rPr lang="en-US" sz="800" dirty="0">
                <a:latin typeface="Helvetica" pitchFamily="2" charset="0"/>
              </a:rPr>
              <a:t>/d/</a:t>
            </a:r>
            <a:r>
              <a:rPr lang="en-US" sz="800" dirty="0" err="1">
                <a:latin typeface="Helvetica" pitchFamily="2" charset="0"/>
              </a:rPr>
              <a:t>usgs</a:t>
            </a:r>
            <a:r>
              <a:rPr lang="en-US" sz="800" dirty="0">
                <a:latin typeface="Helvetica" pitchFamily="2" charset="0"/>
              </a:rPr>
              <a:t>/earthquake-database/mapping-of-earthquake-and-its-analysis</a:t>
            </a:r>
          </a:p>
        </p:txBody>
      </p:sp>
      <p:pic>
        <p:nvPicPr>
          <p:cNvPr id="10" name="Picture 9"/>
          <p:cNvPicPr>
            <a:picLocks noChangeAspect="1"/>
          </p:cNvPicPr>
          <p:nvPr/>
        </p:nvPicPr>
        <p:blipFill>
          <a:blip r:embed="rId4"/>
          <a:stretch>
            <a:fillRect/>
          </a:stretch>
        </p:blipFill>
        <p:spPr>
          <a:xfrm>
            <a:off x="5088835" y="361380"/>
            <a:ext cx="3430569" cy="2265471"/>
          </a:xfrm>
          <a:prstGeom prst="rect">
            <a:avLst/>
          </a:prstGeom>
        </p:spPr>
      </p:pic>
      <p:sp>
        <p:nvSpPr>
          <p:cNvPr id="11" name="TextBox 10"/>
          <p:cNvSpPr txBox="1"/>
          <p:nvPr/>
        </p:nvSpPr>
        <p:spPr>
          <a:xfrm>
            <a:off x="6587569" y="2597426"/>
            <a:ext cx="1225822" cy="215444"/>
          </a:xfrm>
          <a:prstGeom prst="rect">
            <a:avLst/>
          </a:prstGeom>
          <a:noFill/>
        </p:spPr>
        <p:txBody>
          <a:bodyPr wrap="square" rtlCol="0">
            <a:spAutoFit/>
          </a:bodyPr>
          <a:lstStyle/>
          <a:p>
            <a:r>
              <a:rPr lang="en-US" sz="800" dirty="0" err="1">
                <a:latin typeface="Helvetica" pitchFamily="2" charset="0"/>
              </a:rPr>
              <a:t>Raschka</a:t>
            </a:r>
            <a:r>
              <a:rPr lang="en-US" sz="800" dirty="0">
                <a:latin typeface="Helvetica" pitchFamily="2" charset="0"/>
              </a:rPr>
              <a:t> Ch. 10</a:t>
            </a:r>
          </a:p>
        </p:txBody>
      </p:sp>
      <p:pic>
        <p:nvPicPr>
          <p:cNvPr id="12" name="Picture 11"/>
          <p:cNvPicPr>
            <a:picLocks noChangeAspect="1"/>
          </p:cNvPicPr>
          <p:nvPr/>
        </p:nvPicPr>
        <p:blipFill>
          <a:blip r:embed="rId5"/>
          <a:stretch>
            <a:fillRect/>
          </a:stretch>
        </p:blipFill>
        <p:spPr>
          <a:xfrm>
            <a:off x="1053997" y="2957201"/>
            <a:ext cx="3296597" cy="2176998"/>
          </a:xfrm>
          <a:prstGeom prst="rect">
            <a:avLst/>
          </a:prstGeom>
        </p:spPr>
      </p:pic>
      <p:sp>
        <p:nvSpPr>
          <p:cNvPr id="13" name="TextBox 12"/>
          <p:cNvSpPr txBox="1"/>
          <p:nvPr/>
        </p:nvSpPr>
        <p:spPr>
          <a:xfrm>
            <a:off x="2261906" y="5256848"/>
            <a:ext cx="1194650" cy="215444"/>
          </a:xfrm>
          <a:prstGeom prst="rect">
            <a:avLst/>
          </a:prstGeom>
          <a:noFill/>
        </p:spPr>
        <p:txBody>
          <a:bodyPr wrap="square" rtlCol="0">
            <a:spAutoFit/>
          </a:bodyPr>
          <a:lstStyle/>
          <a:p>
            <a:r>
              <a:rPr lang="en-US" sz="800" dirty="0" err="1">
                <a:latin typeface="Helvetica" pitchFamily="2" charset="0"/>
              </a:rPr>
              <a:t>Raschka</a:t>
            </a:r>
            <a:r>
              <a:rPr lang="en-US" sz="800" dirty="0">
                <a:latin typeface="Helvetica" pitchFamily="2" charset="0"/>
              </a:rPr>
              <a:t> Ch. 10</a:t>
            </a:r>
          </a:p>
        </p:txBody>
      </p:sp>
    </p:spTree>
    <p:extLst>
      <p:ext uri="{BB962C8B-B14F-4D97-AF65-F5344CB8AC3E}">
        <p14:creationId xmlns:p14="http://schemas.microsoft.com/office/powerpoint/2010/main" val="162914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fld id="{05072F42-4DFA-4725-86F9-7594E4AB4EB5}" type="slidenum">
              <a:rPr lang="en-GB" smtClean="0"/>
              <a:pPr/>
              <a:t>16</a:t>
            </a:fld>
            <a:endParaRPr lang="en-GB"/>
          </a:p>
        </p:txBody>
      </p:sp>
      <p:sp>
        <p:nvSpPr>
          <p:cNvPr id="11" name="TextBox 10"/>
          <p:cNvSpPr txBox="1"/>
          <p:nvPr/>
        </p:nvSpPr>
        <p:spPr>
          <a:xfrm>
            <a:off x="6546578" y="2609573"/>
            <a:ext cx="1061508" cy="246221"/>
          </a:xfrm>
          <a:prstGeom prst="rect">
            <a:avLst/>
          </a:prstGeom>
          <a:noFill/>
        </p:spPr>
        <p:txBody>
          <a:bodyPr wrap="none" rtlCol="0">
            <a:spAutoFit/>
          </a:bodyPr>
          <a:lstStyle/>
          <a:p>
            <a:r>
              <a:rPr lang="en-US" sz="1000" dirty="0" err="1"/>
              <a:t>Raschka</a:t>
            </a:r>
            <a:r>
              <a:rPr lang="en-US" sz="1000" dirty="0"/>
              <a:t> Ch. 10</a:t>
            </a:r>
          </a:p>
        </p:txBody>
      </p:sp>
      <p:pic>
        <p:nvPicPr>
          <p:cNvPr id="14" name="Picture 13"/>
          <p:cNvPicPr>
            <a:picLocks noChangeAspect="1"/>
          </p:cNvPicPr>
          <p:nvPr/>
        </p:nvPicPr>
        <p:blipFill>
          <a:blip r:embed="rId2"/>
          <a:stretch>
            <a:fillRect/>
          </a:stretch>
        </p:blipFill>
        <p:spPr>
          <a:xfrm>
            <a:off x="4770639" y="1080750"/>
            <a:ext cx="3443255" cy="2817209"/>
          </a:xfrm>
          <a:prstGeom prst="rect">
            <a:avLst/>
          </a:prstGeom>
          <a:effectLst/>
        </p:spPr>
      </p:pic>
      <p:sp>
        <p:nvSpPr>
          <p:cNvPr id="15" name="Rectangle 14"/>
          <p:cNvSpPr/>
          <p:nvPr/>
        </p:nvSpPr>
        <p:spPr>
          <a:xfrm>
            <a:off x="2853544" y="4128009"/>
            <a:ext cx="4572000" cy="215444"/>
          </a:xfrm>
          <a:prstGeom prst="rect">
            <a:avLst/>
          </a:prstGeom>
        </p:spPr>
        <p:txBody>
          <a:bodyPr>
            <a:spAutoFit/>
          </a:bodyPr>
          <a:lstStyle/>
          <a:p>
            <a:r>
              <a:rPr lang="en-US" sz="800" dirty="0">
                <a:latin typeface="Helvetica" pitchFamily="2" charset="0"/>
              </a:rPr>
              <a:t>https://</a:t>
            </a:r>
            <a:r>
              <a:rPr lang="en-US" sz="800" dirty="0" err="1">
                <a:latin typeface="Helvetica" pitchFamily="2" charset="0"/>
              </a:rPr>
              <a:t>matplotlib.org</a:t>
            </a:r>
            <a:r>
              <a:rPr lang="en-US" sz="800" dirty="0">
                <a:latin typeface="Helvetica" pitchFamily="2" charset="0"/>
              </a:rPr>
              <a:t>/examples/</a:t>
            </a:r>
            <a:r>
              <a:rPr lang="en-US" sz="800" dirty="0" err="1">
                <a:latin typeface="Helvetica" pitchFamily="2" charset="0"/>
              </a:rPr>
              <a:t>api</a:t>
            </a:r>
            <a:r>
              <a:rPr lang="en-US" sz="800" dirty="0">
                <a:latin typeface="Helvetica" pitchFamily="2" charset="0"/>
              </a:rPr>
              <a:t>/</a:t>
            </a:r>
            <a:r>
              <a:rPr lang="en-US" sz="800" dirty="0" err="1">
                <a:latin typeface="Helvetica" pitchFamily="2" charset="0"/>
              </a:rPr>
              <a:t>barchart_demo.html</a:t>
            </a:r>
            <a:endParaRPr lang="en-US" sz="800" dirty="0">
              <a:latin typeface="Helvetica" pitchFamily="2" charset="0"/>
            </a:endParaRPr>
          </a:p>
        </p:txBody>
      </p:sp>
      <p:pic>
        <p:nvPicPr>
          <p:cNvPr id="16" name="Picture 15"/>
          <p:cNvPicPr>
            <a:picLocks noChangeAspect="1"/>
          </p:cNvPicPr>
          <p:nvPr/>
        </p:nvPicPr>
        <p:blipFill>
          <a:blip r:embed="rId3"/>
          <a:stretch>
            <a:fillRect/>
          </a:stretch>
        </p:blipFill>
        <p:spPr>
          <a:xfrm>
            <a:off x="1275658" y="1038429"/>
            <a:ext cx="3494981" cy="2859530"/>
          </a:xfrm>
          <a:prstGeom prst="rect">
            <a:avLst/>
          </a:prstGeom>
          <a:effectLst/>
        </p:spPr>
      </p:pic>
    </p:spTree>
    <p:extLst>
      <p:ext uri="{BB962C8B-B14F-4D97-AF65-F5344CB8AC3E}">
        <p14:creationId xmlns:p14="http://schemas.microsoft.com/office/powerpoint/2010/main" val="3802331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60FFB-79C6-4EE8-8FEE-69FD7FB01F03}"/>
              </a:ext>
            </a:extLst>
          </p:cNvPr>
          <p:cNvSpPr>
            <a:spLocks noGrp="1"/>
          </p:cNvSpPr>
          <p:nvPr>
            <p:ph type="title"/>
          </p:nvPr>
        </p:nvSpPr>
        <p:spPr/>
        <p:txBody>
          <a:bodyPr/>
          <a:lstStyle/>
          <a:p>
            <a:r>
              <a:rPr lang="es-ES" dirty="0"/>
              <a:t>Resumen de las reglas generales de oro</a:t>
            </a:r>
            <a:endParaRPr lang="en-US" dirty="0"/>
          </a:p>
        </p:txBody>
      </p:sp>
      <p:sp>
        <p:nvSpPr>
          <p:cNvPr id="3" name="Content Placeholder 2">
            <a:extLst>
              <a:ext uri="{FF2B5EF4-FFF2-40B4-BE49-F238E27FC236}">
                <a16:creationId xmlns:a16="http://schemas.microsoft.com/office/drawing/2014/main" id="{0071E465-D974-43A4-AFF3-43E2A69547A8}"/>
              </a:ext>
            </a:extLst>
          </p:cNvPr>
          <p:cNvSpPr>
            <a:spLocks noGrp="1"/>
          </p:cNvSpPr>
          <p:nvPr>
            <p:ph idx="1"/>
          </p:nvPr>
        </p:nvSpPr>
        <p:spPr>
          <a:xfrm>
            <a:off x="515937" y="1035758"/>
            <a:ext cx="8203474" cy="4245855"/>
          </a:xfrm>
        </p:spPr>
        <p:txBody>
          <a:bodyPr>
            <a:normAutofit/>
          </a:bodyPr>
          <a:lstStyle/>
          <a:p>
            <a:pPr marL="262890" indent="0">
              <a:lnSpc>
                <a:spcPct val="110000"/>
              </a:lnSpc>
              <a:buNone/>
            </a:pPr>
            <a:r>
              <a:rPr lang="es-ES" dirty="0"/>
              <a:t>Piense detenidamente en el tipo de datos que muestra:</a:t>
            </a:r>
          </a:p>
          <a:p>
            <a:pPr lvl="1">
              <a:lnSpc>
                <a:spcPct val="110000"/>
              </a:lnSpc>
            </a:pPr>
            <a:r>
              <a:rPr lang="es-ES" dirty="0"/>
              <a:t>Cuáles son las dimensiones? ¿Hay alguna forma de mapear en un espacio de coordenadas significativo?</a:t>
            </a:r>
          </a:p>
          <a:p>
            <a:pPr lvl="1">
              <a:lnSpc>
                <a:spcPct val="110000"/>
              </a:lnSpc>
            </a:pPr>
            <a:r>
              <a:rPr lang="es-ES" dirty="0"/>
              <a:t>¿Deberíamos pensar en las dimensiones como categóricas o continuas?</a:t>
            </a:r>
          </a:p>
          <a:p>
            <a:pPr lvl="1">
              <a:lnSpc>
                <a:spcPct val="110000"/>
              </a:lnSpc>
            </a:pPr>
            <a:r>
              <a:rPr lang="es-ES" dirty="0"/>
              <a:t>¿Cuáles son los fenómenos para comparar entre sí?</a:t>
            </a:r>
          </a:p>
          <a:p>
            <a:pPr lvl="1">
              <a:lnSpc>
                <a:spcPct val="110000"/>
              </a:lnSpc>
            </a:pPr>
            <a:r>
              <a:rPr lang="es-ES" dirty="0"/>
              <a:t>¿Queremos mostrar dos o más elementos uno al lado del otro en la misma escala?</a:t>
            </a:r>
            <a:endParaRPr lang="en-US" dirty="0"/>
          </a:p>
          <a:p>
            <a:pPr marL="262890" indent="0">
              <a:lnSpc>
                <a:spcPct val="110000"/>
              </a:lnSpc>
              <a:buNone/>
            </a:pPr>
            <a:r>
              <a:rPr lang="es-ES" dirty="0"/>
              <a:t>Comprenda cuáles son los fenómenos subyacentes, luego averigüe:</a:t>
            </a:r>
          </a:p>
          <a:p>
            <a:pPr lvl="1">
              <a:lnSpc>
                <a:spcPct val="110000"/>
              </a:lnSpc>
            </a:pPr>
            <a:r>
              <a:rPr lang="es-ES" dirty="0"/>
              <a:t>La escala y las coordenadas correctas para mostrar la intuición.</a:t>
            </a:r>
          </a:p>
          <a:p>
            <a:pPr lvl="1">
              <a:lnSpc>
                <a:spcPct val="110000"/>
              </a:lnSpc>
            </a:pPr>
            <a:r>
              <a:rPr lang="es-ES" dirty="0"/>
              <a:t>Ya sea para normalizar los datos</a:t>
            </a:r>
            <a:endParaRPr lang="en-US" dirty="0"/>
          </a:p>
        </p:txBody>
      </p:sp>
      <p:sp>
        <p:nvSpPr>
          <p:cNvPr id="4" name="Slide Number Placeholder 3">
            <a:extLst>
              <a:ext uri="{FF2B5EF4-FFF2-40B4-BE49-F238E27FC236}">
                <a16:creationId xmlns:a16="http://schemas.microsoft.com/office/drawing/2014/main" id="{C17093AB-B144-4C33-94AC-2C46802C69EF}"/>
              </a:ext>
            </a:extLst>
          </p:cNvPr>
          <p:cNvSpPr>
            <a:spLocks noGrp="1"/>
          </p:cNvSpPr>
          <p:nvPr>
            <p:ph type="sldNum" sz="quarter" idx="12"/>
          </p:nvPr>
        </p:nvSpPr>
        <p:spPr/>
        <p:txBody>
          <a:bodyPr/>
          <a:lstStyle/>
          <a:p>
            <a:fld id="{05072F42-4DFA-4725-86F9-7594E4AB4EB5}" type="slidenum">
              <a:rPr lang="en-GB" smtClean="0"/>
              <a:pPr/>
              <a:t>17</a:t>
            </a:fld>
            <a:endParaRPr lang="en-GB"/>
          </a:p>
        </p:txBody>
      </p:sp>
    </p:spTree>
    <p:extLst>
      <p:ext uri="{BB962C8B-B14F-4D97-AF65-F5344CB8AC3E}">
        <p14:creationId xmlns:p14="http://schemas.microsoft.com/office/powerpoint/2010/main" val="29203193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DC6B-6399-4191-ADBF-BC2C345678BD}"/>
              </a:ext>
            </a:extLst>
          </p:cNvPr>
          <p:cNvSpPr>
            <a:spLocks noGrp="1"/>
          </p:cNvSpPr>
          <p:nvPr>
            <p:ph type="ctrTitle"/>
          </p:nvPr>
        </p:nvSpPr>
        <p:spPr>
          <a:xfrm>
            <a:off x="2008239" y="1178657"/>
            <a:ext cx="5373704" cy="2180166"/>
          </a:xfrm>
        </p:spPr>
        <p:txBody>
          <a:bodyPr/>
          <a:lstStyle/>
          <a:p>
            <a:pPr algn="ctr"/>
            <a:r>
              <a:rPr lang="es-ES" dirty="0"/>
              <a:t>Visualización en aprendizaje automático </a:t>
            </a:r>
          </a:p>
        </p:txBody>
      </p:sp>
      <p:sp>
        <p:nvSpPr>
          <p:cNvPr id="4" name="Slide Number Placeholder 3">
            <a:extLst>
              <a:ext uri="{FF2B5EF4-FFF2-40B4-BE49-F238E27FC236}">
                <a16:creationId xmlns:a16="http://schemas.microsoft.com/office/drawing/2014/main" id="{1CA07C36-721F-4FD2-A8D7-DE4668C6BB2D}"/>
              </a:ext>
            </a:extLst>
          </p:cNvPr>
          <p:cNvSpPr>
            <a:spLocks noGrp="1"/>
          </p:cNvSpPr>
          <p:nvPr>
            <p:ph type="sldNum" idx="12"/>
          </p:nvPr>
        </p:nvSpPr>
        <p:spPr/>
        <p:txBody>
          <a:bodyPr/>
          <a:lstStyle/>
          <a:p>
            <a:fld id="{05072F42-4DFA-4725-86F9-7594E4AB4EB5}" type="slidenum">
              <a:rPr lang="en-GB" smtClean="0"/>
              <a:pPr/>
              <a:t>18</a:t>
            </a:fld>
            <a:endParaRPr lang="en-GB"/>
          </a:p>
        </p:txBody>
      </p:sp>
    </p:spTree>
    <p:extLst>
      <p:ext uri="{BB962C8B-B14F-4D97-AF65-F5344CB8AC3E}">
        <p14:creationId xmlns:p14="http://schemas.microsoft.com/office/powerpoint/2010/main" val="10154382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4FE952E8-623E-41EB-A3CD-E0F0107B2985}"/>
              </a:ext>
            </a:extLst>
          </p:cNvPr>
          <p:cNvSpPr>
            <a:spLocks noGrp="1"/>
          </p:cNvSpPr>
          <p:nvPr>
            <p:ph type="title"/>
          </p:nvPr>
        </p:nvSpPr>
        <p:spPr/>
        <p:txBody>
          <a:bodyPr/>
          <a:lstStyle/>
          <a:p>
            <a:r>
              <a:rPr lang="es-ES" dirty="0"/>
              <a:t>Inquietudes cuando llegamos al aprendizaje automático (¡lo revisaremos pronto!)</a:t>
            </a:r>
            <a:endParaRPr lang="en-US" dirty="0"/>
          </a:p>
        </p:txBody>
      </p:sp>
      <p:sp>
        <p:nvSpPr>
          <p:cNvPr id="10" name="Content Placeholder 9">
            <a:extLst>
              <a:ext uri="{FF2B5EF4-FFF2-40B4-BE49-F238E27FC236}">
                <a16:creationId xmlns:a16="http://schemas.microsoft.com/office/drawing/2014/main" id="{41695A2D-2096-43B4-9ACD-D09A597430B0}"/>
              </a:ext>
            </a:extLst>
          </p:cNvPr>
          <p:cNvSpPr>
            <a:spLocks noGrp="1"/>
          </p:cNvSpPr>
          <p:nvPr>
            <p:ph idx="1"/>
          </p:nvPr>
        </p:nvSpPr>
        <p:spPr>
          <a:xfrm>
            <a:off x="470263" y="1457742"/>
            <a:ext cx="8375563" cy="3762671"/>
          </a:xfrm>
        </p:spPr>
        <p:txBody>
          <a:bodyPr>
            <a:normAutofit lnSpcReduction="10000"/>
          </a:bodyPr>
          <a:lstStyle/>
          <a:p>
            <a:r>
              <a:rPr lang="en-US" dirty="0"/>
              <a:t>¿</a:t>
            </a:r>
            <a:r>
              <a:rPr lang="en-US" dirty="0" err="1"/>
              <a:t>Qué</a:t>
            </a:r>
            <a:r>
              <a:rPr lang="en-US" dirty="0"/>
              <a:t> </a:t>
            </a:r>
            <a:r>
              <a:rPr lang="en-US" dirty="0" err="1"/>
              <a:t>algoritmos</a:t>
            </a:r>
            <a:r>
              <a:rPr lang="en-US" dirty="0"/>
              <a:t> </a:t>
            </a:r>
            <a:r>
              <a:rPr lang="en-US" dirty="0" err="1"/>
              <a:t>funcionan</a:t>
            </a:r>
            <a:r>
              <a:rPr lang="en-US" dirty="0"/>
              <a:t> </a:t>
            </a:r>
            <a:r>
              <a:rPr lang="en-US" dirty="0" err="1"/>
              <a:t>mejor</a:t>
            </a:r>
            <a:r>
              <a:rPr lang="en-US" dirty="0"/>
              <a:t>?</a:t>
            </a:r>
          </a:p>
          <a:p>
            <a:pPr lvl="1"/>
            <a:r>
              <a:rPr lang="es-ES" dirty="0"/>
              <a:t>Graficar diferentes estrategias de acuerdo con las medidas de desempeño.</a:t>
            </a:r>
            <a:endParaRPr lang="en-US" dirty="0"/>
          </a:p>
          <a:p>
            <a:r>
              <a:rPr lang="es-ES" dirty="0"/>
              <a:t>¿Qué configuración de (</a:t>
            </a:r>
            <a:r>
              <a:rPr lang="es-ES" dirty="0" err="1"/>
              <a:t>hiper</a:t>
            </a:r>
            <a:r>
              <a:rPr lang="es-ES" dirty="0"/>
              <a:t>) parámetros debo utilizar?</a:t>
            </a:r>
          </a:p>
          <a:p>
            <a:pPr lvl="1"/>
            <a:r>
              <a:rPr lang="es-ES" dirty="0"/>
              <a:t>Grafique la configuración de los parámetros y su rendimiento, encuentre el óptimo</a:t>
            </a:r>
            <a:endParaRPr lang="en-US" dirty="0"/>
          </a:p>
          <a:p>
            <a:r>
              <a:rPr lang="es-ES" dirty="0"/>
              <a:t>¿Cuántas dimensiones son inherentes a los datos?</a:t>
            </a:r>
            <a:endParaRPr lang="en-US" dirty="0"/>
          </a:p>
          <a:p>
            <a:r>
              <a:rPr lang="es-ES" dirty="0"/>
              <a:t>¿Cuántos datos debo usar para entrenar el algoritmo de aprendizaje automático?</a:t>
            </a:r>
            <a:endParaRPr lang="en-US" dirty="0"/>
          </a:p>
          <a:p>
            <a:pPr marL="262890" indent="0">
              <a:buNone/>
            </a:pPr>
            <a:r>
              <a:rPr lang="en-US" dirty="0"/>
              <a:t>… ¡</a:t>
            </a:r>
            <a:r>
              <a:rPr lang="es-ES" dirty="0"/>
              <a:t>Todo esto está por venir!</a:t>
            </a:r>
            <a:endParaRPr lang="en-US" dirty="0"/>
          </a:p>
        </p:txBody>
      </p:sp>
      <p:sp>
        <p:nvSpPr>
          <p:cNvPr id="8" name="Slide Number Placeholder 7">
            <a:extLst>
              <a:ext uri="{FF2B5EF4-FFF2-40B4-BE49-F238E27FC236}">
                <a16:creationId xmlns:a16="http://schemas.microsoft.com/office/drawing/2014/main" id="{C7C1B3FB-58E4-429A-A27E-52C8D4D80BF2}"/>
              </a:ext>
            </a:extLst>
          </p:cNvPr>
          <p:cNvSpPr>
            <a:spLocks noGrp="1"/>
          </p:cNvSpPr>
          <p:nvPr>
            <p:ph type="sldNum" sz="quarter" idx="12"/>
          </p:nvPr>
        </p:nvSpPr>
        <p:spPr/>
        <p:txBody>
          <a:bodyPr/>
          <a:lstStyle/>
          <a:p>
            <a:fld id="{05072F42-4DFA-4725-86F9-7594E4AB4EB5}" type="slidenum">
              <a:rPr lang="en-GB" smtClean="0"/>
              <a:pPr/>
              <a:t>19</a:t>
            </a:fld>
            <a:endParaRPr lang="en-GB"/>
          </a:p>
        </p:txBody>
      </p:sp>
    </p:spTree>
    <p:extLst>
      <p:ext uri="{BB962C8B-B14F-4D97-AF65-F5344CB8AC3E}">
        <p14:creationId xmlns:p14="http://schemas.microsoft.com/office/powerpoint/2010/main" val="2057799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Descripción general: Tablas, Gráficos, Ayuda de Interfaces Visuales...</a:t>
            </a:r>
            <a:endParaRPr lang="en-US" dirty="0"/>
          </a:p>
        </p:txBody>
      </p:sp>
      <p:sp>
        <p:nvSpPr>
          <p:cNvPr id="3" name="Content Placeholder 2"/>
          <p:cNvSpPr>
            <a:spLocks noGrp="1"/>
          </p:cNvSpPr>
          <p:nvPr>
            <p:ph idx="1"/>
          </p:nvPr>
        </p:nvSpPr>
        <p:spPr>
          <a:xfrm>
            <a:off x="900096" y="1150102"/>
            <a:ext cx="7520798" cy="3663702"/>
          </a:xfrm>
        </p:spPr>
        <p:txBody>
          <a:bodyPr>
            <a:noAutofit/>
          </a:bodyPr>
          <a:lstStyle/>
          <a:p>
            <a:pPr marL="0" indent="0">
              <a:buNone/>
            </a:pPr>
            <a:r>
              <a:rPr lang="es-ES" dirty="0">
                <a:solidFill>
                  <a:schemeClr val="tx1"/>
                </a:solidFill>
              </a:rPr>
              <a:t>Proporcione un sentido </a:t>
            </a:r>
            <a:r>
              <a:rPr lang="es-ES" b="1" i="1" dirty="0"/>
              <a:t>holístico</a:t>
            </a:r>
            <a:r>
              <a:rPr lang="es-ES" dirty="0">
                <a:solidFill>
                  <a:schemeClr val="tx1"/>
                </a:solidFill>
              </a:rPr>
              <a:t> de los datos a medida que los cargamos y los analizamos: </a:t>
            </a:r>
          </a:p>
          <a:p>
            <a:pPr marL="0" indent="0">
              <a:buNone/>
            </a:pPr>
            <a:r>
              <a:rPr lang="es-ES" sz="1800" dirty="0">
                <a:solidFill>
                  <a:schemeClr val="accent6"/>
                </a:solidFill>
              </a:rPr>
              <a:t>Histogramas, diagramas de dispersión, correlaciones, series de tiempo </a:t>
            </a:r>
          </a:p>
          <a:p>
            <a:pPr marL="0" indent="0">
              <a:buNone/>
            </a:pPr>
            <a:r>
              <a:rPr lang="es-ES" dirty="0"/>
              <a:t>Ilustre el </a:t>
            </a:r>
            <a:r>
              <a:rPr lang="es-ES" b="1" i="1" dirty="0"/>
              <a:t>rendimiento</a:t>
            </a:r>
            <a:r>
              <a:rPr lang="es-ES" dirty="0"/>
              <a:t> de nuestros algoritmos: </a:t>
            </a:r>
          </a:p>
          <a:p>
            <a:pPr marL="0" indent="0">
              <a:buNone/>
            </a:pPr>
            <a:r>
              <a:rPr lang="es-ES" sz="1800" dirty="0">
                <a:solidFill>
                  <a:schemeClr val="accent6"/>
                </a:solidFill>
              </a:rPr>
              <a:t>Tiempo de ejecución vs. tamaño de los datos, varios parámetros de aprendizaje automático, etc. </a:t>
            </a:r>
          </a:p>
          <a:p>
            <a:pPr marL="0" indent="0">
              <a:buNone/>
            </a:pPr>
            <a:r>
              <a:rPr lang="es-ES" dirty="0"/>
              <a:t>Presentar información como parte de un informe o ”</a:t>
            </a:r>
            <a:r>
              <a:rPr lang="es-ES" dirty="0" err="1"/>
              <a:t>dashboard</a:t>
            </a:r>
            <a:r>
              <a:rPr lang="es-ES" dirty="0"/>
              <a:t>": </a:t>
            </a:r>
          </a:p>
          <a:p>
            <a:pPr marL="0" indent="0">
              <a:buNone/>
            </a:pPr>
            <a:r>
              <a:rPr lang="es-ES" sz="1800" dirty="0">
                <a:solidFill>
                  <a:schemeClr val="accent6"/>
                </a:solidFill>
              </a:rPr>
              <a:t>Figuras que ilustran el desempeño </a:t>
            </a:r>
            <a:endParaRPr lang="en-US" sz="1800" dirty="0">
              <a:solidFill>
                <a:schemeClr val="accent6"/>
              </a:solidFill>
            </a:endParaRPr>
          </a:p>
        </p:txBody>
      </p:sp>
      <p:sp>
        <p:nvSpPr>
          <p:cNvPr id="5" name="Slide Number Placeholder 4"/>
          <p:cNvSpPr>
            <a:spLocks noGrp="1"/>
          </p:cNvSpPr>
          <p:nvPr>
            <p:ph type="sldNum" sz="quarter" idx="12"/>
          </p:nvPr>
        </p:nvSpPr>
        <p:spPr/>
        <p:txBody>
          <a:bodyPr/>
          <a:lstStyle/>
          <a:p>
            <a:fld id="{05072F42-4DFA-4725-86F9-7594E4AB4EB5}" type="slidenum">
              <a:rPr lang="en-GB" smtClean="0"/>
              <a:pPr/>
              <a:t>2</a:t>
            </a:fld>
            <a:endParaRPr lang="en-GB"/>
          </a:p>
        </p:txBody>
      </p:sp>
    </p:spTree>
    <p:extLst>
      <p:ext uri="{BB962C8B-B14F-4D97-AF65-F5344CB8AC3E}">
        <p14:creationId xmlns:p14="http://schemas.microsoft.com/office/powerpoint/2010/main" val="1759582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9DC6B-6399-4191-ADBF-BC2C345678BD}"/>
              </a:ext>
            </a:extLst>
          </p:cNvPr>
          <p:cNvSpPr>
            <a:spLocks noGrp="1"/>
          </p:cNvSpPr>
          <p:nvPr>
            <p:ph type="ctrTitle"/>
          </p:nvPr>
        </p:nvSpPr>
        <p:spPr>
          <a:xfrm>
            <a:off x="2008239" y="1178657"/>
            <a:ext cx="5373704" cy="2180166"/>
          </a:xfrm>
        </p:spPr>
        <p:txBody>
          <a:bodyPr/>
          <a:lstStyle/>
          <a:p>
            <a:pPr algn="ctr"/>
            <a:r>
              <a:rPr lang="es-ES" dirty="0"/>
              <a:t>Fundamentos de visualización </a:t>
            </a:r>
          </a:p>
        </p:txBody>
      </p:sp>
      <p:sp>
        <p:nvSpPr>
          <p:cNvPr id="4" name="Slide Number Placeholder 3">
            <a:extLst>
              <a:ext uri="{FF2B5EF4-FFF2-40B4-BE49-F238E27FC236}">
                <a16:creationId xmlns:a16="http://schemas.microsoft.com/office/drawing/2014/main" id="{1CA07C36-721F-4FD2-A8D7-DE4668C6BB2D}"/>
              </a:ext>
            </a:extLst>
          </p:cNvPr>
          <p:cNvSpPr>
            <a:spLocks noGrp="1"/>
          </p:cNvSpPr>
          <p:nvPr>
            <p:ph type="sldNum" idx="12"/>
          </p:nvPr>
        </p:nvSpPr>
        <p:spPr/>
        <p:txBody>
          <a:bodyPr/>
          <a:lstStyle/>
          <a:p>
            <a:fld id="{05072F42-4DFA-4725-86F9-7594E4AB4EB5}" type="slidenum">
              <a:rPr lang="en-GB" smtClean="0"/>
              <a:pPr/>
              <a:t>20</a:t>
            </a:fld>
            <a:endParaRPr lang="en-GB"/>
          </a:p>
        </p:txBody>
      </p:sp>
    </p:spTree>
    <p:extLst>
      <p:ext uri="{BB962C8B-B14F-4D97-AF65-F5344CB8AC3E}">
        <p14:creationId xmlns:p14="http://schemas.microsoft.com/office/powerpoint/2010/main" val="12079961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EA7093E-94DE-4109-A9A3-48CAADB93E39}"/>
              </a:ext>
            </a:extLst>
          </p:cNvPr>
          <p:cNvSpPr>
            <a:spLocks noGrp="1"/>
          </p:cNvSpPr>
          <p:nvPr>
            <p:ph type="title"/>
          </p:nvPr>
        </p:nvSpPr>
        <p:spPr/>
        <p:txBody>
          <a:bodyPr/>
          <a:lstStyle/>
          <a:p>
            <a:r>
              <a:rPr lang="en-US" dirty="0"/>
              <a:t>Una </a:t>
            </a:r>
            <a:r>
              <a:rPr lang="en-US" dirty="0" err="1"/>
              <a:t>pregunta</a:t>
            </a:r>
            <a:r>
              <a:rPr lang="en-US" dirty="0"/>
              <a:t> clave</a:t>
            </a:r>
          </a:p>
        </p:txBody>
      </p:sp>
      <p:sp>
        <p:nvSpPr>
          <p:cNvPr id="10" name="Content Placeholder 9">
            <a:extLst>
              <a:ext uri="{FF2B5EF4-FFF2-40B4-BE49-F238E27FC236}">
                <a16:creationId xmlns:a16="http://schemas.microsoft.com/office/drawing/2014/main" id="{EF21602E-C548-4305-8629-1B2E4ACE7BB2}"/>
              </a:ext>
            </a:extLst>
          </p:cNvPr>
          <p:cNvSpPr>
            <a:spLocks noGrp="1"/>
          </p:cNvSpPr>
          <p:nvPr>
            <p:ph idx="1"/>
          </p:nvPr>
        </p:nvSpPr>
        <p:spPr>
          <a:xfrm>
            <a:off x="1010473" y="1118936"/>
            <a:ext cx="7410421" cy="3740529"/>
          </a:xfrm>
        </p:spPr>
        <p:txBody>
          <a:bodyPr/>
          <a:lstStyle/>
          <a:p>
            <a:pPr marL="262890" indent="0">
              <a:buNone/>
            </a:pPr>
            <a:r>
              <a:rPr lang="es-ES" dirty="0"/>
              <a:t>Hemos repasado algunos de los conceptos básicos para elegir cosas como ejes, normalizar datos y determinar el tipo de gráfico.</a:t>
            </a:r>
            <a:endParaRPr lang="en-US" dirty="0"/>
          </a:p>
          <a:p>
            <a:r>
              <a:rPr lang="es-ES" dirty="0"/>
              <a:t>¿Existe un conjunto de </a:t>
            </a:r>
            <a:r>
              <a:rPr lang="es-ES" b="1" dirty="0"/>
              <a:t>principios</a:t>
            </a:r>
            <a:r>
              <a:rPr lang="es-ES" dirty="0"/>
              <a:t> más general para elegir y componer diferentes características, para elegir una visualización en particular?</a:t>
            </a:r>
            <a:endParaRPr lang="en-US" dirty="0"/>
          </a:p>
        </p:txBody>
      </p:sp>
      <p:sp>
        <p:nvSpPr>
          <p:cNvPr id="8" name="Slide Number Placeholder 7">
            <a:extLst>
              <a:ext uri="{FF2B5EF4-FFF2-40B4-BE49-F238E27FC236}">
                <a16:creationId xmlns:a16="http://schemas.microsoft.com/office/drawing/2014/main" id="{06A998F3-E30D-4270-B8F7-5A2E82111048}"/>
              </a:ext>
            </a:extLst>
          </p:cNvPr>
          <p:cNvSpPr>
            <a:spLocks noGrp="1"/>
          </p:cNvSpPr>
          <p:nvPr>
            <p:ph type="sldNum" sz="quarter" idx="12"/>
          </p:nvPr>
        </p:nvSpPr>
        <p:spPr/>
        <p:txBody>
          <a:bodyPr/>
          <a:lstStyle/>
          <a:p>
            <a:fld id="{05072F42-4DFA-4725-86F9-7594E4AB4EB5}" type="slidenum">
              <a:rPr lang="en-GB" smtClean="0"/>
              <a:pPr/>
              <a:t>21</a:t>
            </a:fld>
            <a:endParaRPr lang="en-GB"/>
          </a:p>
        </p:txBody>
      </p:sp>
    </p:spTree>
    <p:extLst>
      <p:ext uri="{BB962C8B-B14F-4D97-AF65-F5344CB8AC3E}">
        <p14:creationId xmlns:p14="http://schemas.microsoft.com/office/powerpoint/2010/main" val="4063064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t>
            </a:r>
            <a:r>
              <a:rPr lang="en-US" dirty="0" err="1"/>
              <a:t>Gramática</a:t>
            </a:r>
            <a:r>
              <a:rPr lang="en-US" dirty="0"/>
              <a:t> de </a:t>
            </a:r>
            <a:r>
              <a:rPr lang="en-US" dirty="0" err="1"/>
              <a:t>gráficos</a:t>
            </a:r>
            <a:r>
              <a:rPr lang="en-US" dirty="0"/>
              <a:t>”</a:t>
            </a:r>
            <a:br>
              <a:rPr lang="en-US" dirty="0"/>
            </a:br>
            <a:r>
              <a:rPr lang="en-US" dirty="0"/>
              <a:t>- Leland Wilkinson, ggplot2 for R, 2005</a:t>
            </a:r>
          </a:p>
        </p:txBody>
      </p:sp>
      <p:sp>
        <p:nvSpPr>
          <p:cNvPr id="5" name="Content Placeholder 4"/>
          <p:cNvSpPr>
            <a:spLocks noGrp="1"/>
          </p:cNvSpPr>
          <p:nvPr>
            <p:ph idx="1"/>
          </p:nvPr>
        </p:nvSpPr>
        <p:spPr>
          <a:xfrm>
            <a:off x="470262" y="1249493"/>
            <a:ext cx="8203475" cy="4184520"/>
          </a:xfrm>
        </p:spPr>
        <p:txBody>
          <a:bodyPr>
            <a:normAutofit/>
          </a:bodyPr>
          <a:lstStyle/>
          <a:p>
            <a:pPr marL="262890" indent="0">
              <a:buNone/>
            </a:pPr>
            <a:r>
              <a:rPr lang="en-US" dirty="0"/>
              <a:t>Basis of R’s ggplot2</a:t>
            </a:r>
          </a:p>
          <a:p>
            <a:r>
              <a:rPr lang="en-US" dirty="0"/>
              <a:t>Divide los </a:t>
            </a:r>
            <a:r>
              <a:rPr lang="en-US" dirty="0" err="1"/>
              <a:t>gráficos</a:t>
            </a:r>
            <a:r>
              <a:rPr lang="en-US" dirty="0"/>
              <a:t> </a:t>
            </a:r>
            <a:r>
              <a:rPr lang="en-US" dirty="0" err="1"/>
              <a:t>en</a:t>
            </a:r>
            <a:r>
              <a:rPr lang="en-US" dirty="0"/>
              <a:t>:</a:t>
            </a:r>
          </a:p>
          <a:p>
            <a:pPr lvl="1"/>
            <a:r>
              <a:rPr lang="en-US" b="1" dirty="0"/>
              <a:t>layers</a:t>
            </a:r>
          </a:p>
          <a:p>
            <a:pPr lvl="2"/>
            <a:r>
              <a:rPr lang="es-ES" dirty="0"/>
              <a:t>Datos</a:t>
            </a:r>
          </a:p>
          <a:p>
            <a:pPr lvl="2"/>
            <a:r>
              <a:rPr lang="es-ES" dirty="0"/>
              <a:t>mapeos estéticos</a:t>
            </a:r>
          </a:p>
          <a:p>
            <a:pPr lvl="2"/>
            <a:r>
              <a:rPr lang="es-ES" dirty="0"/>
              <a:t>objetos geométricos</a:t>
            </a:r>
          </a:p>
          <a:p>
            <a:pPr lvl="2"/>
            <a:r>
              <a:rPr lang="es-ES" dirty="0"/>
              <a:t>transformaciones estadísticas</a:t>
            </a:r>
          </a:p>
          <a:p>
            <a:pPr lvl="2"/>
            <a:r>
              <a:rPr lang="es-ES" dirty="0"/>
              <a:t>ajustes de posición</a:t>
            </a:r>
          </a:p>
          <a:p>
            <a:pPr lvl="1"/>
            <a:r>
              <a:rPr lang="en-US" b="1" dirty="0" err="1"/>
              <a:t>escalas</a:t>
            </a:r>
            <a:endParaRPr lang="en-US" b="1" dirty="0"/>
          </a:p>
          <a:p>
            <a:pPr lvl="1"/>
            <a:r>
              <a:rPr lang="en-US" b="1" dirty="0" err="1"/>
              <a:t>Sistemas</a:t>
            </a:r>
            <a:r>
              <a:rPr lang="en-US" b="1" dirty="0"/>
              <a:t> de </a:t>
            </a:r>
            <a:r>
              <a:rPr lang="en-US" b="1" dirty="0" err="1"/>
              <a:t>coordenadas</a:t>
            </a:r>
            <a:endParaRPr lang="en-US" b="1" dirty="0"/>
          </a:p>
          <a:p>
            <a:pPr lvl="1"/>
            <a:r>
              <a:rPr lang="en-US" b="1" dirty="0" err="1"/>
              <a:t>facetas</a:t>
            </a:r>
            <a:r>
              <a:rPr lang="en-US" dirty="0"/>
              <a:t> (</a:t>
            </a:r>
            <a:r>
              <a:rPr lang="en-US" dirty="0" err="1"/>
              <a:t>grupos</a:t>
            </a:r>
            <a:r>
              <a:rPr lang="en-US" dirty="0"/>
              <a:t>)</a:t>
            </a:r>
            <a:endParaRPr lang="en-US" b="1" dirty="0"/>
          </a:p>
        </p:txBody>
      </p:sp>
      <p:sp>
        <p:nvSpPr>
          <p:cNvPr id="3" name="Slide Number Placeholder 2"/>
          <p:cNvSpPr>
            <a:spLocks noGrp="1"/>
          </p:cNvSpPr>
          <p:nvPr>
            <p:ph type="sldNum" sz="quarter" idx="12"/>
          </p:nvPr>
        </p:nvSpPr>
        <p:spPr/>
        <p:txBody>
          <a:bodyPr/>
          <a:lstStyle/>
          <a:p>
            <a:pPr>
              <a:defRPr/>
            </a:pPr>
            <a:fld id="{B9495505-AA8D-4EA2-BB21-59D01CA86624}" type="slidenum">
              <a:rPr lang="en-US" smtClean="0"/>
              <a:pPr>
                <a:defRPr/>
              </a:pPr>
              <a:t>22</a:t>
            </a:fld>
            <a:endParaRPr lang="en-US"/>
          </a:p>
        </p:txBody>
      </p:sp>
      <p:pic>
        <p:nvPicPr>
          <p:cNvPr id="7" name="Picture 6"/>
          <p:cNvPicPr>
            <a:picLocks noChangeAspect="1"/>
          </p:cNvPicPr>
          <p:nvPr/>
        </p:nvPicPr>
        <p:blipFill>
          <a:blip r:embed="rId3"/>
          <a:stretch>
            <a:fillRect/>
          </a:stretch>
        </p:blipFill>
        <p:spPr>
          <a:xfrm>
            <a:off x="4171406" y="2272194"/>
            <a:ext cx="3823788" cy="1803231"/>
          </a:xfrm>
          <a:prstGeom prst="rect">
            <a:avLst/>
          </a:prstGeom>
          <a:ln>
            <a:solidFill>
              <a:schemeClr val="accent1"/>
            </a:solidFill>
          </a:ln>
        </p:spPr>
      </p:pic>
    </p:spTree>
    <p:extLst>
      <p:ext uri="{BB962C8B-B14F-4D97-AF65-F5344CB8AC3E}">
        <p14:creationId xmlns:p14="http://schemas.microsoft.com/office/powerpoint/2010/main" val="1347820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Ejemplos de transformaciones estadísticas y asignaciones geométricas</a:t>
            </a:r>
            <a:endParaRPr lang="en-US" dirty="0"/>
          </a:p>
        </p:txBody>
      </p:sp>
      <p:pic>
        <p:nvPicPr>
          <p:cNvPr id="8" name="Content Placeholder 7"/>
          <p:cNvPicPr>
            <a:picLocks noGrp="1" noChangeAspect="1"/>
          </p:cNvPicPr>
          <p:nvPr>
            <p:ph idx="1"/>
          </p:nvPr>
        </p:nvPicPr>
        <p:blipFill>
          <a:blip r:embed="rId3"/>
          <a:stretch>
            <a:fillRect/>
          </a:stretch>
        </p:blipFill>
        <p:spPr>
          <a:xfrm>
            <a:off x="1928922" y="1563535"/>
            <a:ext cx="5239688" cy="3647456"/>
          </a:xfrm>
          <a:prstGeom prst="rect">
            <a:avLst/>
          </a:prstGeom>
        </p:spPr>
      </p:pic>
      <p:sp>
        <p:nvSpPr>
          <p:cNvPr id="5" name="Slide Number Placeholder 4"/>
          <p:cNvSpPr>
            <a:spLocks noGrp="1"/>
          </p:cNvSpPr>
          <p:nvPr>
            <p:ph type="sldNum" sz="quarter" idx="12"/>
          </p:nvPr>
        </p:nvSpPr>
        <p:spPr/>
        <p:txBody>
          <a:bodyPr/>
          <a:lstStyle/>
          <a:p>
            <a:fld id="{05072F42-4DFA-4725-86F9-7594E4AB4EB5}" type="slidenum">
              <a:rPr lang="en-GB" smtClean="0"/>
              <a:pPr/>
              <a:t>23</a:t>
            </a:fld>
            <a:endParaRPr lang="en-GB"/>
          </a:p>
        </p:txBody>
      </p:sp>
    </p:spTree>
    <p:extLst>
      <p:ext uri="{BB962C8B-B14F-4D97-AF65-F5344CB8AC3E}">
        <p14:creationId xmlns:p14="http://schemas.microsoft.com/office/powerpoint/2010/main" val="2189660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ggplot2 y Python</a:t>
            </a:r>
          </a:p>
        </p:txBody>
      </p:sp>
      <p:sp>
        <p:nvSpPr>
          <p:cNvPr id="3" name="Content Placeholder 2"/>
          <p:cNvSpPr>
            <a:spLocks noGrp="1"/>
          </p:cNvSpPr>
          <p:nvPr>
            <p:ph idx="1"/>
          </p:nvPr>
        </p:nvSpPr>
        <p:spPr>
          <a:xfrm>
            <a:off x="516730" y="1017584"/>
            <a:ext cx="8157007" cy="3762671"/>
          </a:xfrm>
        </p:spPr>
        <p:txBody>
          <a:bodyPr/>
          <a:lstStyle/>
          <a:p>
            <a:r>
              <a:rPr lang="es-ES" dirty="0"/>
              <a:t>En Python: </a:t>
            </a:r>
            <a:r>
              <a:rPr lang="es-ES" dirty="0" err="1"/>
              <a:t>ggplot</a:t>
            </a:r>
            <a:r>
              <a:rPr lang="es-ES" dirty="0"/>
              <a:t> emula ggplot2; puede usar esto directamente </a:t>
            </a:r>
          </a:p>
          <a:p>
            <a:endParaRPr lang="en-US" dirty="0"/>
          </a:p>
          <a:p>
            <a:endParaRPr lang="en-US" dirty="0"/>
          </a:p>
          <a:p>
            <a:endParaRPr lang="en-US" dirty="0"/>
          </a:p>
          <a:p>
            <a:r>
              <a:rPr lang="es-ES" dirty="0"/>
              <a:t>Pero en términos más generales, muchas de las ideas aparecen en otras bibliotecas y paquetes</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24</a:t>
            </a:fld>
            <a:endParaRPr lang="en-GB"/>
          </a:p>
        </p:txBody>
      </p:sp>
      <p:sp>
        <p:nvSpPr>
          <p:cNvPr id="6" name="Rectangle 5">
            <a:extLst>
              <a:ext uri="{FF2B5EF4-FFF2-40B4-BE49-F238E27FC236}">
                <a16:creationId xmlns:a16="http://schemas.microsoft.com/office/drawing/2014/main" id="{E8352BB5-22C5-430B-9799-799BACEF0CA4}"/>
              </a:ext>
            </a:extLst>
          </p:cNvPr>
          <p:cNvSpPr/>
          <p:nvPr/>
        </p:nvSpPr>
        <p:spPr>
          <a:xfrm>
            <a:off x="1095843" y="2280298"/>
            <a:ext cx="7117882" cy="954107"/>
          </a:xfrm>
          <a:prstGeom prst="rect">
            <a:avLst/>
          </a:prstGeom>
          <a:solidFill>
            <a:schemeClr val="bg1">
              <a:lumMod val="95000"/>
            </a:schemeClr>
          </a:solidFill>
          <a:ln>
            <a:solidFill>
              <a:schemeClr val="accent1"/>
            </a:solidFill>
          </a:ln>
        </p:spPr>
        <p:txBody>
          <a:bodyPr wrap="square">
            <a:spAutoFit/>
          </a:bodyPr>
          <a:lstStyle/>
          <a:p>
            <a:r>
              <a:rPr lang="en-US" dirty="0">
                <a:solidFill>
                  <a:srgbClr val="AF00DB"/>
                </a:solidFill>
                <a:latin typeface="Courier New" panose="02070309020205020404" pitchFamily="49" charset="0"/>
              </a:rPr>
              <a:t>from</a:t>
            </a:r>
            <a:r>
              <a:rPr lang="en-US" dirty="0">
                <a:latin typeface="Courier New" panose="02070309020205020404" pitchFamily="49" charset="0"/>
              </a:rPr>
              <a:t> </a:t>
            </a:r>
            <a:r>
              <a:rPr lang="en-US" dirty="0" err="1">
                <a:latin typeface="Courier New" panose="02070309020205020404" pitchFamily="49" charset="0"/>
              </a:rPr>
              <a:t>ggplot</a:t>
            </a:r>
            <a:r>
              <a:rPr lang="en-US" dirty="0">
                <a:latin typeface="Courier New" panose="02070309020205020404" pitchFamily="49" charset="0"/>
              </a:rPr>
              <a:t> </a:t>
            </a:r>
            <a:r>
              <a:rPr lang="en-US" dirty="0">
                <a:solidFill>
                  <a:srgbClr val="AF00DB"/>
                </a:solidFill>
                <a:latin typeface="Courier New" panose="02070309020205020404" pitchFamily="49" charset="0"/>
              </a:rPr>
              <a:t>import</a:t>
            </a:r>
            <a:r>
              <a:rPr lang="en-US" dirty="0">
                <a:latin typeface="Courier New" panose="02070309020205020404" pitchFamily="49" charset="0"/>
              </a:rPr>
              <a:t> *</a:t>
            </a:r>
          </a:p>
          <a:p>
            <a:br>
              <a:rPr lang="en-US" dirty="0">
                <a:latin typeface="Courier New" panose="02070309020205020404" pitchFamily="49" charset="0"/>
              </a:rPr>
            </a:br>
            <a:r>
              <a:rPr lang="en-US" dirty="0" err="1">
                <a:latin typeface="Courier New" panose="02070309020205020404" pitchFamily="49" charset="0"/>
              </a:rPr>
              <a:t>ggplot</a:t>
            </a:r>
            <a:r>
              <a:rPr lang="en-US" dirty="0">
                <a:latin typeface="Courier New" panose="02070309020205020404" pitchFamily="49" charset="0"/>
              </a:rPr>
              <a:t>(</a:t>
            </a:r>
            <a:r>
              <a:rPr lang="en-US" dirty="0" err="1">
                <a:latin typeface="Courier New" panose="02070309020205020404" pitchFamily="49" charset="0"/>
              </a:rPr>
              <a:t>rescaled_df</a:t>
            </a:r>
            <a:r>
              <a:rPr lang="en-US" dirty="0">
                <a:latin typeface="Courier New" panose="02070309020205020404" pitchFamily="49" charset="0"/>
              </a:rPr>
              <a:t>, </a:t>
            </a:r>
            <a:r>
              <a:rPr lang="en-US" dirty="0" err="1">
                <a:latin typeface="Courier New" panose="02070309020205020404" pitchFamily="49" charset="0"/>
              </a:rPr>
              <a:t>aes</a:t>
            </a:r>
            <a:r>
              <a:rPr lang="en-US" dirty="0">
                <a:latin typeface="Courier New" panose="02070309020205020404" pitchFamily="49" charset="0"/>
              </a:rPr>
              <a:t>(x=</a:t>
            </a:r>
            <a:r>
              <a:rPr lang="en-US" dirty="0">
                <a:solidFill>
                  <a:srgbClr val="A31515"/>
                </a:solidFill>
                <a:latin typeface="Courier New" panose="02070309020205020404" pitchFamily="49" charset="0"/>
              </a:rPr>
              <a:t>'comp'</a:t>
            </a:r>
            <a:r>
              <a:rPr lang="en-US" dirty="0">
                <a:latin typeface="Courier New" panose="02070309020205020404" pitchFamily="49" charset="0"/>
              </a:rPr>
              <a:t>, y=</a:t>
            </a:r>
            <a:r>
              <a:rPr lang="en-US" dirty="0">
                <a:solidFill>
                  <a:srgbClr val="A31515"/>
                </a:solidFill>
                <a:latin typeface="Courier New" panose="02070309020205020404" pitchFamily="49" charset="0"/>
              </a:rPr>
              <a:t>'alternative'</a:t>
            </a:r>
            <a:r>
              <a:rPr lang="en-US" dirty="0">
                <a:latin typeface="Courier New" panose="02070309020205020404" pitchFamily="49" charset="0"/>
              </a:rPr>
              <a:t>)) + </a:t>
            </a:r>
            <a:r>
              <a:rPr lang="en-US" dirty="0" err="1">
                <a:latin typeface="Courier New" panose="02070309020205020404" pitchFamily="49" charset="0"/>
              </a:rPr>
              <a:t>geom_line</a:t>
            </a:r>
            <a:r>
              <a:rPr lang="en-US" dirty="0">
                <a:latin typeface="Courier New" panose="02070309020205020404" pitchFamily="49" charset="0"/>
              </a:rPr>
              <a:t>() + </a:t>
            </a:r>
            <a:r>
              <a:rPr lang="en-US" dirty="0" err="1">
                <a:latin typeface="Courier New" panose="02070309020205020404" pitchFamily="49" charset="0"/>
              </a:rPr>
              <a:t>stat_smooth</a:t>
            </a:r>
            <a:r>
              <a:rPr lang="en-US" dirty="0">
                <a:latin typeface="Courier New" panose="02070309020205020404" pitchFamily="49" charset="0"/>
              </a:rPr>
              <a:t>()</a:t>
            </a:r>
          </a:p>
        </p:txBody>
      </p:sp>
    </p:spTree>
    <p:extLst>
      <p:ext uri="{BB962C8B-B14F-4D97-AF65-F5344CB8AC3E}">
        <p14:creationId xmlns:p14="http://schemas.microsoft.com/office/powerpoint/2010/main" val="18093689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2ED0F0-FC5A-4B27-B3B5-FCC4AD1C987C}"/>
              </a:ext>
            </a:extLst>
          </p:cNvPr>
          <p:cNvSpPr>
            <a:spLocks noGrp="1"/>
          </p:cNvSpPr>
          <p:nvPr>
            <p:ph type="title"/>
          </p:nvPr>
        </p:nvSpPr>
        <p:spPr/>
        <p:txBody>
          <a:bodyPr/>
          <a:lstStyle/>
          <a:p>
            <a:r>
              <a:rPr lang="en-US" dirty="0" err="1"/>
              <a:t>Tendencias</a:t>
            </a:r>
            <a:endParaRPr lang="en-US" dirty="0"/>
          </a:p>
        </p:txBody>
      </p:sp>
      <p:sp>
        <p:nvSpPr>
          <p:cNvPr id="3" name="Content Placeholder 2">
            <a:extLst>
              <a:ext uri="{FF2B5EF4-FFF2-40B4-BE49-F238E27FC236}">
                <a16:creationId xmlns:a16="http://schemas.microsoft.com/office/drawing/2014/main" id="{0F35FE1C-4919-4333-A86D-6865047D95D2}"/>
              </a:ext>
            </a:extLst>
          </p:cNvPr>
          <p:cNvSpPr>
            <a:spLocks noGrp="1"/>
          </p:cNvSpPr>
          <p:nvPr>
            <p:ph idx="1"/>
          </p:nvPr>
        </p:nvSpPr>
        <p:spPr>
          <a:xfrm>
            <a:off x="783397" y="1140032"/>
            <a:ext cx="7530737" cy="3836781"/>
          </a:xfrm>
        </p:spPr>
        <p:txBody>
          <a:bodyPr/>
          <a:lstStyle/>
          <a:p>
            <a:pPr marL="219075" indent="0">
              <a:buNone/>
            </a:pPr>
            <a:r>
              <a:rPr lang="en-US" dirty="0"/>
              <a:t>¿Podemos (semi) </a:t>
            </a:r>
            <a:r>
              <a:rPr lang="en-US" dirty="0" err="1"/>
              <a:t>automatizar</a:t>
            </a:r>
            <a:r>
              <a:rPr lang="en-US" dirty="0"/>
              <a:t> el </a:t>
            </a:r>
            <a:r>
              <a:rPr lang="en-US" dirty="0" err="1"/>
              <a:t>proceso</a:t>
            </a:r>
            <a:r>
              <a:rPr lang="en-US" dirty="0"/>
              <a:t> de </a:t>
            </a:r>
            <a:r>
              <a:rPr lang="en-US" dirty="0" err="1"/>
              <a:t>visualización</a:t>
            </a:r>
            <a:r>
              <a:rPr lang="en-US" dirty="0"/>
              <a:t> </a:t>
            </a:r>
            <a:r>
              <a:rPr lang="en-US" dirty="0" err="1"/>
              <a:t>correcta</a:t>
            </a:r>
            <a:r>
              <a:rPr lang="en-US" dirty="0"/>
              <a:t>?</a:t>
            </a:r>
          </a:p>
          <a:p>
            <a:r>
              <a:rPr lang="en-US" dirty="0"/>
              <a:t>Hasta </a:t>
            </a:r>
            <a:r>
              <a:rPr lang="en-US" dirty="0" err="1"/>
              <a:t>cierto</a:t>
            </a:r>
            <a:r>
              <a:rPr lang="en-US" dirty="0"/>
              <a:t> punto, los </a:t>
            </a:r>
            <a:r>
              <a:rPr lang="en-US" dirty="0" err="1"/>
              <a:t>productos</a:t>
            </a:r>
            <a:r>
              <a:rPr lang="en-US" dirty="0"/>
              <a:t> </a:t>
            </a:r>
            <a:r>
              <a:rPr lang="en-US" dirty="0" err="1"/>
              <a:t>comerciales</a:t>
            </a:r>
            <a:r>
              <a:rPr lang="en-US" dirty="0"/>
              <a:t> </a:t>
            </a:r>
            <a:r>
              <a:rPr lang="en-US" dirty="0" err="1"/>
              <a:t>como</a:t>
            </a:r>
            <a:r>
              <a:rPr lang="en-US" dirty="0"/>
              <a:t> Tableau </a:t>
            </a:r>
            <a:r>
              <a:rPr lang="en-US" dirty="0" err="1"/>
              <a:t>ayudan</a:t>
            </a:r>
            <a:r>
              <a:rPr lang="en-US" dirty="0"/>
              <a:t> con </a:t>
            </a:r>
            <a:r>
              <a:rPr lang="en-US" dirty="0" err="1"/>
              <a:t>esto</a:t>
            </a:r>
            <a:r>
              <a:rPr lang="en-US" dirty="0"/>
              <a:t>.</a:t>
            </a:r>
          </a:p>
          <a:p>
            <a:r>
              <a:rPr lang="en-US" dirty="0"/>
              <a:t>Un </a:t>
            </a:r>
            <a:r>
              <a:rPr lang="en-US" dirty="0" err="1"/>
              <a:t>trabajo</a:t>
            </a:r>
            <a:r>
              <a:rPr lang="en-US" dirty="0"/>
              <a:t> </a:t>
            </a:r>
            <a:r>
              <a:rPr lang="en-US" dirty="0" err="1"/>
              <a:t>reciente</a:t>
            </a:r>
            <a:r>
              <a:rPr lang="en-US" dirty="0"/>
              <a:t> (</a:t>
            </a:r>
            <a:r>
              <a:rPr lang="en-US" dirty="0" err="1"/>
              <a:t>como</a:t>
            </a:r>
            <a:r>
              <a:rPr lang="en-US" dirty="0"/>
              <a:t> </a:t>
            </a:r>
            <a:r>
              <a:rPr lang="en-US" dirty="0" err="1"/>
              <a:t>ejemplo</a:t>
            </a:r>
            <a:r>
              <a:rPr lang="en-US" dirty="0"/>
              <a:t>, Draco de Moritz et. Al.) </a:t>
            </a:r>
            <a:r>
              <a:rPr lang="en-US" dirty="0" err="1"/>
              <a:t>Sugiere</a:t>
            </a:r>
            <a:r>
              <a:rPr lang="en-US" dirty="0"/>
              <a:t> que </a:t>
            </a:r>
            <a:r>
              <a:rPr lang="en-US" dirty="0" err="1"/>
              <a:t>puede</a:t>
            </a:r>
            <a:r>
              <a:rPr lang="en-US" dirty="0"/>
              <a:t> </a:t>
            </a:r>
            <a:r>
              <a:rPr lang="en-US" dirty="0" err="1"/>
              <a:t>haber</a:t>
            </a:r>
            <a:r>
              <a:rPr lang="en-US" dirty="0"/>
              <a:t> un </a:t>
            </a:r>
            <a:r>
              <a:rPr lang="en-US" dirty="0" err="1"/>
              <a:t>camino</a:t>
            </a:r>
            <a:r>
              <a:rPr lang="en-US" dirty="0"/>
              <a:t> que </a:t>
            </a:r>
            <a:r>
              <a:rPr lang="en-US" b="1" dirty="0" err="1"/>
              <a:t>recomendar</a:t>
            </a:r>
            <a:r>
              <a:rPr lang="en-US" b="1" dirty="0"/>
              <a:t> </a:t>
            </a:r>
            <a:r>
              <a:rPr lang="en-US" b="1" dirty="0" err="1"/>
              <a:t>hacia</a:t>
            </a:r>
            <a:r>
              <a:rPr lang="en-US" b="1" dirty="0"/>
              <a:t> un </a:t>
            </a:r>
            <a:r>
              <a:rPr lang="en-US" b="1" dirty="0" err="1"/>
              <a:t>sistema</a:t>
            </a:r>
            <a:r>
              <a:rPr lang="en-US" dirty="0"/>
              <a:t> de </a:t>
            </a:r>
            <a:r>
              <a:rPr lang="en-US" dirty="0" err="1"/>
              <a:t>visualización</a:t>
            </a:r>
            <a:r>
              <a:rPr lang="en-US" dirty="0"/>
              <a:t>, </a:t>
            </a:r>
            <a:r>
              <a:rPr lang="en-US" dirty="0" err="1"/>
              <a:t>basado</a:t>
            </a:r>
            <a:r>
              <a:rPr lang="en-US" dirty="0"/>
              <a:t> </a:t>
            </a:r>
            <a:r>
              <a:rPr lang="en-US" dirty="0" err="1"/>
              <a:t>en</a:t>
            </a:r>
            <a:r>
              <a:rPr lang="en-US" dirty="0"/>
              <a:t> las </a:t>
            </a:r>
            <a:r>
              <a:rPr lang="en-US" dirty="0" err="1"/>
              <a:t>propiedades</a:t>
            </a:r>
            <a:r>
              <a:rPr lang="en-US" dirty="0"/>
              <a:t> de los </a:t>
            </a:r>
            <a:r>
              <a:rPr lang="en-US" dirty="0" err="1"/>
              <a:t>datos</a:t>
            </a:r>
            <a:r>
              <a:rPr lang="en-US" dirty="0"/>
              <a:t> y las "</a:t>
            </a:r>
            <a:r>
              <a:rPr lang="en-US" dirty="0" err="1"/>
              <a:t>reglas</a:t>
            </a:r>
            <a:r>
              <a:rPr lang="en-US" dirty="0"/>
              <a:t> </a:t>
            </a:r>
            <a:r>
              <a:rPr lang="en-US" dirty="0" err="1"/>
              <a:t>generales</a:t>
            </a:r>
            <a:r>
              <a:rPr lang="en-US" dirty="0"/>
              <a:t>" </a:t>
            </a:r>
            <a:r>
              <a:rPr lang="en-US" dirty="0" err="1"/>
              <a:t>expresadas</a:t>
            </a:r>
            <a:r>
              <a:rPr lang="en-US" dirty="0"/>
              <a:t> </a:t>
            </a:r>
            <a:r>
              <a:rPr lang="en-US" dirty="0" err="1"/>
              <a:t>como</a:t>
            </a:r>
            <a:r>
              <a:rPr lang="en-US" dirty="0"/>
              <a:t> </a:t>
            </a:r>
            <a:r>
              <a:rPr lang="en-US" dirty="0" err="1"/>
              <a:t>restricciones</a:t>
            </a:r>
            <a:r>
              <a:rPr lang="en-US" dirty="0"/>
              <a:t> </a:t>
            </a:r>
            <a:r>
              <a:rPr lang="en-US" dirty="0" err="1"/>
              <a:t>suaves</a:t>
            </a:r>
            <a:r>
              <a:rPr lang="en-US" dirty="0"/>
              <a:t> y </a:t>
            </a:r>
            <a:r>
              <a:rPr lang="en-US" dirty="0" err="1"/>
              <a:t>estrictas</a:t>
            </a:r>
            <a:r>
              <a:rPr lang="en-US" dirty="0"/>
              <a:t>. </a:t>
            </a:r>
          </a:p>
          <a:p>
            <a:endParaRPr lang="en-US" dirty="0"/>
          </a:p>
        </p:txBody>
      </p:sp>
      <p:sp>
        <p:nvSpPr>
          <p:cNvPr id="4" name="Slide Number Placeholder 3">
            <a:extLst>
              <a:ext uri="{FF2B5EF4-FFF2-40B4-BE49-F238E27FC236}">
                <a16:creationId xmlns:a16="http://schemas.microsoft.com/office/drawing/2014/main" id="{D0712B0A-F9D6-4C2E-9248-C9ACC3F3A642}"/>
              </a:ext>
            </a:extLst>
          </p:cNvPr>
          <p:cNvSpPr>
            <a:spLocks noGrp="1"/>
          </p:cNvSpPr>
          <p:nvPr>
            <p:ph type="sldNum" sz="quarter" idx="12"/>
          </p:nvPr>
        </p:nvSpPr>
        <p:spPr/>
        <p:txBody>
          <a:bodyPr/>
          <a:lstStyle/>
          <a:p>
            <a:fld id="{05072F42-4DFA-4725-86F9-7594E4AB4EB5}" type="slidenum">
              <a:rPr lang="en-GB" smtClean="0"/>
              <a:pPr/>
              <a:t>25</a:t>
            </a:fld>
            <a:endParaRPr lang="en-GB"/>
          </a:p>
        </p:txBody>
      </p:sp>
    </p:spTree>
    <p:extLst>
      <p:ext uri="{BB962C8B-B14F-4D97-AF65-F5344CB8AC3E}">
        <p14:creationId xmlns:p14="http://schemas.microsoft.com/office/powerpoint/2010/main" val="14908413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403283" y="1365293"/>
            <a:ext cx="6698060" cy="1758652"/>
          </a:xfrm>
        </p:spPr>
        <p:txBody>
          <a:bodyPr/>
          <a:lstStyle/>
          <a:p>
            <a:r>
              <a:rPr lang="es-ES" sz="3200" dirty="0"/>
              <a:t>Visualización más avanzada en Python</a:t>
            </a:r>
          </a:p>
        </p:txBody>
      </p:sp>
      <p:sp>
        <p:nvSpPr>
          <p:cNvPr id="3" name="Slide Number Placeholder 2"/>
          <p:cNvSpPr>
            <a:spLocks noGrp="1"/>
          </p:cNvSpPr>
          <p:nvPr>
            <p:ph type="sldNum" sz="quarter" idx="12"/>
          </p:nvPr>
        </p:nvSpPr>
        <p:spPr/>
        <p:txBody>
          <a:bodyPr/>
          <a:lstStyle/>
          <a:p>
            <a:fld id="{B9495505-AA8D-4EA2-BB21-59D01CA86624}" type="slidenum">
              <a:rPr lang="en-US" smtClean="0"/>
              <a:pPr/>
              <a:t>26</a:t>
            </a:fld>
            <a:endParaRPr lang="en-US"/>
          </a:p>
        </p:txBody>
      </p:sp>
    </p:spTree>
    <p:extLst>
      <p:ext uri="{BB962C8B-B14F-4D97-AF65-F5344CB8AC3E}">
        <p14:creationId xmlns:p14="http://schemas.microsoft.com/office/powerpoint/2010/main" val="16138296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Más </a:t>
            </a:r>
            <a:r>
              <a:rPr lang="en-US" dirty="0" err="1"/>
              <a:t>allá</a:t>
            </a:r>
            <a:r>
              <a:rPr lang="en-US" dirty="0"/>
              <a:t> de Matplotlib.</a:t>
            </a:r>
          </a:p>
        </p:txBody>
      </p:sp>
      <p:sp>
        <p:nvSpPr>
          <p:cNvPr id="3" name="Content Placeholder 2"/>
          <p:cNvSpPr>
            <a:spLocks noGrp="1"/>
          </p:cNvSpPr>
          <p:nvPr>
            <p:ph idx="1"/>
          </p:nvPr>
        </p:nvSpPr>
        <p:spPr>
          <a:xfrm>
            <a:off x="1011684" y="1106906"/>
            <a:ext cx="7290105" cy="3836781"/>
          </a:xfrm>
        </p:spPr>
        <p:txBody>
          <a:bodyPr>
            <a:normAutofit/>
          </a:bodyPr>
          <a:lstStyle/>
          <a:p>
            <a:pPr marL="0" indent="0">
              <a:buNone/>
            </a:pPr>
            <a:r>
              <a:rPr lang="en-US" dirty="0"/>
              <a:t>Matplotlib no se centra </a:t>
            </a:r>
            <a:r>
              <a:rPr lang="en-US" dirty="0" err="1"/>
              <a:t>realmente</a:t>
            </a:r>
            <a:r>
              <a:rPr lang="en-US" dirty="0"/>
              <a:t> </a:t>
            </a:r>
            <a:r>
              <a:rPr lang="en-US" dirty="0" err="1"/>
              <a:t>en</a:t>
            </a:r>
            <a:r>
              <a:rPr lang="en-US" dirty="0"/>
              <a:t> </a:t>
            </a:r>
            <a:r>
              <a:rPr lang="en-US" dirty="0" err="1"/>
              <a:t>datos</a:t>
            </a:r>
            <a:r>
              <a:rPr lang="en-US" dirty="0"/>
              <a:t> de </a:t>
            </a:r>
            <a:r>
              <a:rPr lang="en-US" dirty="0" err="1"/>
              <a:t>naturaleza</a:t>
            </a:r>
            <a:r>
              <a:rPr lang="en-US" dirty="0"/>
              <a:t> </a:t>
            </a:r>
            <a:r>
              <a:rPr lang="en-US" dirty="0" err="1"/>
              <a:t>estadística</a:t>
            </a:r>
            <a:r>
              <a:rPr lang="en-US" dirty="0"/>
              <a:t> (p. </a:t>
            </a:r>
            <a:r>
              <a:rPr lang="en-US" dirty="0" err="1"/>
              <a:t>Ej</a:t>
            </a:r>
            <a:r>
              <a:rPr lang="en-US" dirty="0"/>
              <a:t>., </a:t>
            </a:r>
            <a:r>
              <a:rPr lang="en-US" dirty="0" err="1"/>
              <a:t>Muestra</a:t>
            </a:r>
            <a:r>
              <a:rPr lang="en-US" dirty="0"/>
              <a:t> </a:t>
            </a:r>
            <a:r>
              <a:rPr lang="en-US" dirty="0" err="1"/>
              <a:t>intervalos</a:t>
            </a:r>
            <a:r>
              <a:rPr lang="en-US" dirty="0"/>
              <a:t> de </a:t>
            </a:r>
            <a:r>
              <a:rPr lang="en-US" dirty="0" err="1"/>
              <a:t>confianza</a:t>
            </a:r>
            <a:r>
              <a:rPr lang="en-US" dirty="0"/>
              <a:t>, </a:t>
            </a:r>
            <a:r>
              <a:rPr lang="en-US" dirty="0" err="1"/>
              <a:t>correlaciones</a:t>
            </a:r>
            <a:r>
              <a:rPr lang="en-US" dirty="0"/>
              <a:t>) </a:t>
            </a:r>
          </a:p>
          <a:p>
            <a:pPr marL="0" indent="0">
              <a:buNone/>
            </a:pPr>
            <a:endParaRPr lang="en-US" dirty="0"/>
          </a:p>
          <a:p>
            <a:pPr marL="0" indent="0">
              <a:buNone/>
            </a:pPr>
            <a:r>
              <a:rPr lang="en-US" dirty="0"/>
              <a:t>Para </a:t>
            </a:r>
            <a:r>
              <a:rPr lang="en-US" dirty="0" err="1"/>
              <a:t>visualizaciones</a:t>
            </a:r>
            <a:r>
              <a:rPr lang="en-US" dirty="0"/>
              <a:t> </a:t>
            </a:r>
            <a:r>
              <a:rPr lang="en-US" dirty="0" err="1"/>
              <a:t>mejoradas</a:t>
            </a:r>
            <a:r>
              <a:rPr lang="en-US" dirty="0"/>
              <a:t>:</a:t>
            </a:r>
          </a:p>
          <a:p>
            <a:pPr marL="342900" indent="-342900"/>
            <a:r>
              <a:rPr lang="en-US" dirty="0"/>
              <a:t>Seaborn - </a:t>
            </a:r>
            <a:r>
              <a:rPr lang="en-US" dirty="0" err="1"/>
              <a:t>extensiones</a:t>
            </a:r>
            <a:r>
              <a:rPr lang="en-US" dirty="0"/>
              <a:t> Matplotlib / </a:t>
            </a:r>
            <a:r>
              <a:rPr lang="en-US" dirty="0" err="1"/>
              <a:t>pyplot</a:t>
            </a:r>
            <a:r>
              <a:rPr lang="en-US" dirty="0"/>
              <a:t> para </a:t>
            </a:r>
            <a:r>
              <a:rPr lang="en-US" dirty="0" err="1"/>
              <a:t>datos</a:t>
            </a:r>
            <a:r>
              <a:rPr lang="en-US" dirty="0"/>
              <a:t> </a:t>
            </a:r>
            <a:r>
              <a:rPr lang="en-US" dirty="0" err="1"/>
              <a:t>estadísticos</a:t>
            </a:r>
            <a:r>
              <a:rPr lang="en-US" dirty="0"/>
              <a:t>.</a:t>
            </a:r>
          </a:p>
          <a:p>
            <a:pPr lvl="1"/>
            <a:endParaRPr lang="en-US" dirty="0"/>
          </a:p>
        </p:txBody>
      </p:sp>
      <p:sp>
        <p:nvSpPr>
          <p:cNvPr id="5" name="Slide Number Placeholder 4"/>
          <p:cNvSpPr>
            <a:spLocks noGrp="1"/>
          </p:cNvSpPr>
          <p:nvPr>
            <p:ph type="sldNum" sz="quarter" idx="12"/>
          </p:nvPr>
        </p:nvSpPr>
        <p:spPr/>
        <p:txBody>
          <a:bodyPr/>
          <a:lstStyle/>
          <a:p>
            <a:fld id="{05072F42-4DFA-4725-86F9-7594E4AB4EB5}" type="slidenum">
              <a:rPr lang="en-GB" smtClean="0"/>
              <a:pPr/>
              <a:t>27</a:t>
            </a:fld>
            <a:endParaRPr lang="en-GB"/>
          </a:p>
        </p:txBody>
      </p:sp>
    </p:spTree>
    <p:extLst>
      <p:ext uri="{BB962C8B-B14F-4D97-AF65-F5344CB8AC3E}">
        <p14:creationId xmlns:p14="http://schemas.microsoft.com/office/powerpoint/2010/main" val="18554981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19611" y="1379775"/>
            <a:ext cx="6698060" cy="1758652"/>
          </a:xfrm>
        </p:spPr>
        <p:txBody>
          <a:bodyPr/>
          <a:lstStyle/>
          <a:p>
            <a:pPr algn="ctr"/>
            <a:r>
              <a:rPr lang="en-US" sz="3200" dirty="0" err="1"/>
              <a:t>Trazar</a:t>
            </a:r>
            <a:r>
              <a:rPr lang="en-US" sz="3200" dirty="0"/>
              <a:t> </a:t>
            </a:r>
            <a:r>
              <a:rPr lang="en-US" sz="3200" dirty="0" err="1"/>
              <a:t>datos</a:t>
            </a:r>
            <a:r>
              <a:rPr lang="en-US" sz="3200" dirty="0"/>
              <a:t> </a:t>
            </a:r>
            <a:r>
              <a:rPr lang="en-US" sz="3200" dirty="0" err="1"/>
              <a:t>estadísticos</a:t>
            </a:r>
            <a:r>
              <a:rPr lang="en-US" sz="3200" dirty="0"/>
              <a:t> y </a:t>
            </a:r>
            <a:r>
              <a:rPr lang="en-US" sz="3200" dirty="0" err="1"/>
              <a:t>correlacionales</a:t>
            </a:r>
            <a:r>
              <a:rPr lang="en-US" sz="3200" dirty="0"/>
              <a:t> con Seaborn </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28</a:t>
            </a:fld>
            <a:endParaRPr lang="en-GB"/>
          </a:p>
        </p:txBody>
      </p:sp>
      <p:sp>
        <p:nvSpPr>
          <p:cNvPr id="8" name="Rectangle 7"/>
          <p:cNvSpPr/>
          <p:nvPr/>
        </p:nvSpPr>
        <p:spPr>
          <a:xfrm>
            <a:off x="3054256" y="3886056"/>
            <a:ext cx="3228769" cy="400110"/>
          </a:xfrm>
          <a:prstGeom prst="rect">
            <a:avLst/>
          </a:prstGeom>
        </p:spPr>
        <p:txBody>
          <a:bodyPr wrap="none">
            <a:spAutoFit/>
          </a:bodyPr>
          <a:lstStyle/>
          <a:p>
            <a:r>
              <a:rPr lang="en-US" sz="2000" dirty="0">
                <a:latin typeface="Helvetica" pitchFamily="2" charset="0"/>
              </a:rPr>
              <a:t>https://</a:t>
            </a:r>
            <a:r>
              <a:rPr lang="en-US" sz="2000" dirty="0" err="1">
                <a:latin typeface="Helvetica" pitchFamily="2" charset="0"/>
              </a:rPr>
              <a:t>seaborn.pydata.org</a:t>
            </a:r>
            <a:r>
              <a:rPr lang="en-US" sz="2000" dirty="0">
                <a:latin typeface="Helvetica" pitchFamily="2" charset="0"/>
              </a:rPr>
              <a:t>/</a:t>
            </a:r>
          </a:p>
        </p:txBody>
      </p:sp>
    </p:spTree>
    <p:extLst>
      <p:ext uri="{BB962C8B-B14F-4D97-AF65-F5344CB8AC3E}">
        <p14:creationId xmlns:p14="http://schemas.microsoft.com/office/powerpoint/2010/main" val="21013927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470263" y="262168"/>
            <a:ext cx="8157007" cy="1089755"/>
          </a:xfrm>
        </p:spPr>
        <p:txBody>
          <a:bodyPr/>
          <a:lstStyle/>
          <a:p>
            <a:r>
              <a:rPr lang="en-US" dirty="0"/>
              <a:t>¿</a:t>
            </a:r>
            <a:r>
              <a:rPr lang="en-US" dirty="0" err="1"/>
              <a:t>Qué</a:t>
            </a:r>
            <a:r>
              <a:rPr lang="en-US" dirty="0"/>
              <a:t> es Seaborn?</a:t>
            </a:r>
          </a:p>
        </p:txBody>
      </p:sp>
      <p:sp>
        <p:nvSpPr>
          <p:cNvPr id="7" name="Content Placeholder 6"/>
          <p:cNvSpPr>
            <a:spLocks noGrp="1"/>
          </p:cNvSpPr>
          <p:nvPr>
            <p:ph idx="1"/>
          </p:nvPr>
        </p:nvSpPr>
        <p:spPr>
          <a:xfrm>
            <a:off x="278296" y="1310862"/>
            <a:ext cx="4668173" cy="3762671"/>
          </a:xfrm>
        </p:spPr>
        <p:txBody>
          <a:bodyPr>
            <a:normAutofit/>
          </a:bodyPr>
          <a:lstStyle/>
          <a:p>
            <a:pPr marL="219075" indent="0">
              <a:buNone/>
            </a:pPr>
            <a:r>
              <a:rPr lang="en-US" dirty="0"/>
              <a:t>Una </a:t>
            </a:r>
            <a:r>
              <a:rPr lang="en-US" dirty="0" err="1"/>
              <a:t>extensión</a:t>
            </a:r>
            <a:r>
              <a:rPr lang="en-US" dirty="0"/>
              <a:t> de matplotlib con:</a:t>
            </a:r>
          </a:p>
          <a:p>
            <a:r>
              <a:rPr lang="en-US" dirty="0" err="1"/>
              <a:t>Temas</a:t>
            </a:r>
            <a:r>
              <a:rPr lang="en-US" dirty="0"/>
              <a:t> </a:t>
            </a:r>
            <a:r>
              <a:rPr lang="en-US" dirty="0" err="1"/>
              <a:t>integrados</a:t>
            </a:r>
            <a:r>
              <a:rPr lang="en-US" dirty="0"/>
              <a:t> para </a:t>
            </a:r>
            <a:r>
              <a:rPr lang="en-US" dirty="0" err="1"/>
              <a:t>colores</a:t>
            </a:r>
            <a:r>
              <a:rPr lang="en-US" dirty="0"/>
              <a:t>, etc.</a:t>
            </a:r>
          </a:p>
          <a:p>
            <a:r>
              <a:rPr lang="en-US" dirty="0" err="1"/>
              <a:t>Visualización</a:t>
            </a:r>
            <a:r>
              <a:rPr lang="en-US" dirty="0"/>
              <a:t> de </a:t>
            </a:r>
            <a:r>
              <a:rPr lang="en-US" dirty="0" err="1"/>
              <a:t>distribuciones</a:t>
            </a:r>
            <a:r>
              <a:rPr lang="en-US" dirty="0"/>
              <a:t> </a:t>
            </a:r>
            <a:r>
              <a:rPr lang="en-US" dirty="0" err="1"/>
              <a:t>uni</a:t>
            </a:r>
            <a:r>
              <a:rPr lang="en-US" dirty="0"/>
              <a:t> </a:t>
            </a:r>
            <a:r>
              <a:rPr lang="en-US" dirty="0" err="1"/>
              <a:t>variadas</a:t>
            </a:r>
            <a:r>
              <a:rPr lang="en-US" dirty="0"/>
              <a:t> + bi </a:t>
            </a:r>
            <a:r>
              <a:rPr lang="en-US" dirty="0" err="1"/>
              <a:t>variadas</a:t>
            </a:r>
            <a:r>
              <a:rPr lang="en-US" dirty="0"/>
              <a:t>.</a:t>
            </a:r>
          </a:p>
          <a:p>
            <a:r>
              <a:rPr lang="en-US" dirty="0" err="1"/>
              <a:t>Herramientas</a:t>
            </a:r>
            <a:r>
              <a:rPr lang="en-US" dirty="0"/>
              <a:t> para </a:t>
            </a:r>
            <a:r>
              <a:rPr lang="en-US" dirty="0" err="1"/>
              <a:t>regresión</a:t>
            </a:r>
            <a:r>
              <a:rPr lang="en-US" dirty="0"/>
              <a:t> lineal </a:t>
            </a:r>
            <a:r>
              <a:rPr lang="en-US" dirty="0" err="1"/>
              <a:t>Visualización</a:t>
            </a:r>
            <a:r>
              <a:rPr lang="en-US" dirty="0"/>
              <a:t> de matrices.</a:t>
            </a:r>
          </a:p>
          <a:p>
            <a:r>
              <a:rPr lang="en-US" dirty="0" err="1"/>
              <a:t>Datos</a:t>
            </a:r>
            <a:r>
              <a:rPr lang="en-US" dirty="0"/>
              <a:t> </a:t>
            </a:r>
            <a:r>
              <a:rPr lang="en-US" dirty="0" err="1"/>
              <a:t>estadísticos</a:t>
            </a:r>
            <a:r>
              <a:rPr lang="en-US" dirty="0"/>
              <a:t> de series </a:t>
            </a:r>
            <a:r>
              <a:rPr lang="en-US" dirty="0" err="1"/>
              <a:t>temporales</a:t>
            </a:r>
            <a:r>
              <a:rPr lang="en-US" dirty="0"/>
              <a:t>.</a:t>
            </a:r>
          </a:p>
          <a:p>
            <a:r>
              <a:rPr lang="en-US" dirty="0" err="1"/>
              <a:t>Cuadrículas</a:t>
            </a:r>
            <a:r>
              <a:rPr lang="en-US" dirty="0"/>
              <a:t> de </a:t>
            </a:r>
            <a:r>
              <a:rPr lang="en-US" dirty="0" err="1"/>
              <a:t>parcelas</a:t>
            </a:r>
            <a:r>
              <a:rPr lang="en-US" dirty="0"/>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29</a:t>
            </a:fld>
            <a:endParaRPr lang="en-GB"/>
          </a:p>
        </p:txBody>
      </p:sp>
      <p:pic>
        <p:nvPicPr>
          <p:cNvPr id="8" name="Picture 7"/>
          <p:cNvPicPr>
            <a:picLocks noChangeAspect="1"/>
          </p:cNvPicPr>
          <p:nvPr/>
        </p:nvPicPr>
        <p:blipFill rotWithShape="1">
          <a:blip r:embed="rId2"/>
          <a:srcRect t="11472"/>
          <a:stretch/>
        </p:blipFill>
        <p:spPr>
          <a:xfrm>
            <a:off x="5065772" y="1881052"/>
            <a:ext cx="3147953" cy="1854527"/>
          </a:xfrm>
          <a:prstGeom prst="rect">
            <a:avLst/>
          </a:prstGeom>
        </p:spPr>
      </p:pic>
      <p:pic>
        <p:nvPicPr>
          <p:cNvPr id="9" name="Picture 8"/>
          <p:cNvPicPr>
            <a:picLocks noChangeAspect="1"/>
          </p:cNvPicPr>
          <p:nvPr/>
        </p:nvPicPr>
        <p:blipFill rotWithShape="1">
          <a:blip r:embed="rId3"/>
          <a:srcRect l="2457"/>
          <a:stretch/>
        </p:blipFill>
        <p:spPr>
          <a:xfrm>
            <a:off x="5143108" y="3735579"/>
            <a:ext cx="3070617" cy="1140203"/>
          </a:xfrm>
          <a:prstGeom prst="rect">
            <a:avLst/>
          </a:prstGeom>
        </p:spPr>
      </p:pic>
      <p:pic>
        <p:nvPicPr>
          <p:cNvPr id="10" name="Picture 9"/>
          <p:cNvPicPr>
            <a:picLocks noChangeAspect="1"/>
          </p:cNvPicPr>
          <p:nvPr/>
        </p:nvPicPr>
        <p:blipFill rotWithShape="1">
          <a:blip r:embed="rId2"/>
          <a:srcRect r="61314" b="93881"/>
          <a:stretch/>
        </p:blipFill>
        <p:spPr>
          <a:xfrm>
            <a:off x="5065772" y="1549674"/>
            <a:ext cx="3147953" cy="331378"/>
          </a:xfrm>
          <a:prstGeom prst="rect">
            <a:avLst/>
          </a:prstGeom>
        </p:spPr>
      </p:pic>
    </p:spTree>
    <p:extLst>
      <p:ext uri="{BB962C8B-B14F-4D97-AF65-F5344CB8AC3E}">
        <p14:creationId xmlns:p14="http://schemas.microsoft.com/office/powerpoint/2010/main" val="16304494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 as a Field</a:t>
            </a:r>
          </a:p>
        </p:txBody>
      </p:sp>
      <p:sp>
        <p:nvSpPr>
          <p:cNvPr id="3" name="Content Placeholder 2"/>
          <p:cNvSpPr>
            <a:spLocks noGrp="1"/>
          </p:cNvSpPr>
          <p:nvPr>
            <p:ph idx="1"/>
          </p:nvPr>
        </p:nvSpPr>
        <p:spPr>
          <a:xfrm>
            <a:off x="233710" y="1275514"/>
            <a:ext cx="5282876" cy="4038883"/>
          </a:xfrm>
        </p:spPr>
        <p:txBody>
          <a:bodyPr>
            <a:normAutofit fontScale="92500" lnSpcReduction="10000"/>
          </a:bodyPr>
          <a:lstStyle/>
          <a:p>
            <a:pPr marL="0" indent="0">
              <a:buNone/>
            </a:pPr>
            <a:r>
              <a:rPr lang="es-ES" dirty="0"/>
              <a:t>Visualización de información, también conocida como analítica visual, es todo un campo de investigación </a:t>
            </a:r>
          </a:p>
          <a:p>
            <a:pPr marL="342900" indent="-342900"/>
            <a:r>
              <a:rPr lang="es-ES" dirty="0"/>
              <a:t>Grupos principales en U Washington (Jeff </a:t>
            </a:r>
            <a:r>
              <a:rPr lang="es-ES" dirty="0" err="1"/>
              <a:t>Heer</a:t>
            </a:r>
            <a:r>
              <a:rPr lang="es-ES" dirty="0"/>
              <a:t>), Stanford (Pat </a:t>
            </a:r>
            <a:r>
              <a:rPr lang="es-ES" dirty="0" err="1"/>
              <a:t>Hanrahan</a:t>
            </a:r>
            <a:r>
              <a:rPr lang="es-ES" dirty="0"/>
              <a:t>), Maryland (Ben </a:t>
            </a:r>
            <a:r>
              <a:rPr lang="es-ES" dirty="0" err="1"/>
              <a:t>Shneiderman</a:t>
            </a:r>
            <a:r>
              <a:rPr lang="es-ES" dirty="0"/>
              <a:t>) </a:t>
            </a:r>
          </a:p>
          <a:p>
            <a:pPr marL="342900" indent="-342900"/>
            <a:r>
              <a:rPr lang="es-ES" dirty="0"/>
              <a:t>La analítica visual es "la ciencia del razonamiento analítico respaldada por interfaces visuales </a:t>
            </a:r>
            <a:r>
              <a:rPr lang="es-ES" sz="1900" b="1" i="1" dirty="0">
                <a:latin typeface="Helvetica" pitchFamily="2" charset="0"/>
              </a:rPr>
              <a:t>interactivas</a:t>
            </a:r>
            <a:r>
              <a:rPr lang="es-ES" dirty="0"/>
              <a:t>"</a:t>
            </a:r>
          </a:p>
          <a:p>
            <a:pPr marL="571500" lvl="1" indent="-342900"/>
            <a:r>
              <a:rPr lang="es-ES" dirty="0"/>
              <a:t>Análisis de datos + Interacción persona-computadora + Percepción + Gráficos por computadora </a:t>
            </a:r>
          </a:p>
          <a:p>
            <a:pPr marL="571500" lvl="1" indent="-342900"/>
            <a:r>
              <a:rPr lang="es-ES" dirty="0"/>
              <a:t>A menudo visualizaciones interactivas</a:t>
            </a:r>
            <a:endParaRPr lang="en-US" sz="1600" dirty="0">
              <a:solidFill>
                <a:schemeClr val="tx1"/>
              </a:solidFill>
              <a:latin typeface="Helvetica" pitchFamily="2" charset="0"/>
            </a:endParaRPr>
          </a:p>
        </p:txBody>
      </p:sp>
      <p:sp>
        <p:nvSpPr>
          <p:cNvPr id="5" name="Slide Number Placeholder 4"/>
          <p:cNvSpPr>
            <a:spLocks noGrp="1"/>
          </p:cNvSpPr>
          <p:nvPr>
            <p:ph type="sldNum" sz="quarter" idx="12"/>
          </p:nvPr>
        </p:nvSpPr>
        <p:spPr/>
        <p:txBody>
          <a:bodyPr/>
          <a:lstStyle/>
          <a:p>
            <a:fld id="{05072F42-4DFA-4725-86F9-7594E4AB4EB5}" type="slidenum">
              <a:rPr lang="en-GB" smtClean="0"/>
              <a:pPr/>
              <a:t>3</a:t>
            </a:fld>
            <a:endParaRPr lang="en-GB"/>
          </a:p>
        </p:txBody>
      </p:sp>
      <p:pic>
        <p:nvPicPr>
          <p:cNvPr id="9" name="Picture 8">
            <a:extLst>
              <a:ext uri="{FF2B5EF4-FFF2-40B4-BE49-F238E27FC236}">
                <a16:creationId xmlns:a16="http://schemas.microsoft.com/office/drawing/2014/main" id="{513CA1A2-FAC7-994D-B606-EBB2C95A804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508878" y="1766912"/>
            <a:ext cx="3401412" cy="1925199"/>
          </a:xfrm>
          <a:prstGeom prst="rect">
            <a:avLst/>
          </a:prstGeom>
        </p:spPr>
      </p:pic>
      <p:sp>
        <p:nvSpPr>
          <p:cNvPr id="10" name="Rectangle 9">
            <a:extLst>
              <a:ext uri="{FF2B5EF4-FFF2-40B4-BE49-F238E27FC236}">
                <a16:creationId xmlns:a16="http://schemas.microsoft.com/office/drawing/2014/main" id="{CD37E035-D171-4542-9F6B-0009E4B37BF2}"/>
              </a:ext>
            </a:extLst>
          </p:cNvPr>
          <p:cNvSpPr/>
          <p:nvPr/>
        </p:nvSpPr>
        <p:spPr>
          <a:xfrm>
            <a:off x="6306277" y="3780428"/>
            <a:ext cx="1737976" cy="215444"/>
          </a:xfrm>
          <a:prstGeom prst="rect">
            <a:avLst/>
          </a:prstGeom>
        </p:spPr>
        <p:txBody>
          <a:bodyPr wrap="none">
            <a:spAutoFit/>
          </a:bodyPr>
          <a:lstStyle/>
          <a:p>
            <a:r>
              <a:rPr lang="en-US" sz="800" dirty="0">
                <a:latin typeface="Helvetica" pitchFamily="2" charset="0"/>
              </a:rPr>
              <a:t>http://</a:t>
            </a:r>
            <a:r>
              <a:rPr lang="en-US" sz="800" dirty="0" err="1">
                <a:latin typeface="Helvetica" pitchFamily="2" charset="0"/>
              </a:rPr>
              <a:t>www.visual-analytics.eu</a:t>
            </a:r>
            <a:r>
              <a:rPr lang="en-US" sz="800" dirty="0">
                <a:latin typeface="Helvetica" pitchFamily="2" charset="0"/>
              </a:rPr>
              <a:t>/</a:t>
            </a:r>
            <a:r>
              <a:rPr lang="en-US" sz="800" dirty="0" err="1">
                <a:latin typeface="Helvetica" pitchFamily="2" charset="0"/>
              </a:rPr>
              <a:t>faq</a:t>
            </a:r>
            <a:r>
              <a:rPr lang="en-US" sz="800" dirty="0">
                <a:latin typeface="Helvetica" pitchFamily="2" charset="0"/>
              </a:rPr>
              <a:t>/</a:t>
            </a:r>
          </a:p>
        </p:txBody>
      </p:sp>
    </p:spTree>
    <p:extLst>
      <p:ext uri="{BB962C8B-B14F-4D97-AF65-F5344CB8AC3E}">
        <p14:creationId xmlns:p14="http://schemas.microsoft.com/office/powerpoint/2010/main" val="11169681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ACD2E7B-053A-4187-8198-F795D79870F8}"/>
              </a:ext>
            </a:extLst>
          </p:cNvPr>
          <p:cNvSpPr/>
          <p:nvPr/>
        </p:nvSpPr>
        <p:spPr>
          <a:xfrm>
            <a:off x="357511" y="1684531"/>
            <a:ext cx="8677174" cy="3754874"/>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Algunos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datos</a:t>
            </a:r>
            <a:r>
              <a:rPr lang="en-US" dirty="0">
                <a:solidFill>
                  <a:srgbClr val="008000"/>
                </a:solidFill>
                <a:latin typeface="Courier New" panose="02070309020205020404" pitchFamily="49" charset="0"/>
              </a:rPr>
              <a:t> simples, puntos </a:t>
            </a:r>
            <a:r>
              <a:rPr lang="en-US" dirty="0" err="1">
                <a:solidFill>
                  <a:srgbClr val="008000"/>
                </a:solidFill>
                <a:latin typeface="Courier New" panose="02070309020205020404" pitchFamily="49" charset="0"/>
              </a:rPr>
              <a:t>aleatorios</a:t>
            </a:r>
            <a:r>
              <a:rPr lang="en-US" dirty="0">
                <a:solidFill>
                  <a:srgbClr val="008000"/>
                </a:solidFill>
                <a:latin typeface="Courier New" panose="02070309020205020404" pitchFamily="49" charset="0"/>
              </a:rPr>
              <a:t>. </a:t>
            </a:r>
          </a:p>
          <a:p>
            <a:r>
              <a:rPr lang="en-US" dirty="0">
                <a:latin typeface="Courier New" panose="02070309020205020404" pitchFamily="49" charset="0"/>
              </a:rPr>
              <a:t>points = </a:t>
            </a:r>
            <a:r>
              <a:rPr lang="en-US" dirty="0">
                <a:solidFill>
                  <a:srgbClr val="09885A"/>
                </a:solidFill>
                <a:latin typeface="Courier New" panose="02070309020205020404" pitchFamily="49" charset="0"/>
              </a:rPr>
              <a:t>150</a:t>
            </a:r>
            <a:endParaRPr lang="en-US" dirty="0">
              <a:latin typeface="Courier New" panose="02070309020205020404" pitchFamily="49" charset="0"/>
            </a:endParaRPr>
          </a:p>
          <a:p>
            <a:r>
              <a:rPr lang="en-US" dirty="0">
                <a:latin typeface="Courier New" panose="02070309020205020404" pitchFamily="49" charset="0"/>
              </a:rPr>
              <a:t>slope = </a:t>
            </a:r>
            <a:r>
              <a:rPr lang="en-US" dirty="0">
                <a:solidFill>
                  <a:srgbClr val="09885A"/>
                </a:solidFill>
                <a:latin typeface="Courier New" panose="02070309020205020404" pitchFamily="49" charset="0"/>
              </a:rPr>
              <a:t>0.3</a:t>
            </a:r>
            <a:br>
              <a:rPr lang="en-US" dirty="0">
                <a:latin typeface="Courier New" panose="02070309020205020404" pitchFamily="49" charset="0"/>
              </a:rPr>
            </a:br>
            <a:r>
              <a:rPr lang="en-US" dirty="0">
                <a:latin typeface="Courier New" panose="02070309020205020404" pitchFamily="49" charset="0"/>
              </a:rPr>
              <a:t>x = </a:t>
            </a:r>
            <a:r>
              <a:rPr lang="en-US" dirty="0" err="1">
                <a:latin typeface="Courier New" panose="02070309020205020404" pitchFamily="49" charset="0"/>
              </a:rPr>
              <a:t>np.array</a:t>
            </a:r>
            <a:r>
              <a:rPr lang="en-US" dirty="0">
                <a:latin typeface="Courier New" panose="02070309020205020404" pitchFamily="49" charset="0"/>
              </a:rPr>
              <a:t>(</a:t>
            </a:r>
            <a:r>
              <a:rPr lang="en-US" dirty="0">
                <a:solidFill>
                  <a:srgbClr val="795E26"/>
                </a:solidFill>
                <a:latin typeface="Courier New" panose="02070309020205020404" pitchFamily="49" charset="0"/>
              </a:rPr>
              <a:t>range</a:t>
            </a:r>
            <a:r>
              <a:rPr lang="en-US" dirty="0">
                <a:latin typeface="Courier New" panose="02070309020205020404" pitchFamily="49" charset="0"/>
              </a:rPr>
              <a:t>(points))</a:t>
            </a:r>
          </a:p>
          <a:p>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Trazaremos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estos</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a:latin typeface="Courier New" panose="02070309020205020404" pitchFamily="49" charset="0"/>
              </a:rPr>
              <a:t>y = </a:t>
            </a:r>
            <a:r>
              <a:rPr lang="en-US" dirty="0" err="1">
                <a:latin typeface="Courier New" panose="02070309020205020404" pitchFamily="49" charset="0"/>
              </a:rPr>
              <a:t>np.random.randn</a:t>
            </a:r>
            <a:r>
              <a:rPr lang="en-US" dirty="0">
                <a:latin typeface="Courier New" panose="02070309020205020404" pitchFamily="49" charset="0"/>
              </a:rPr>
              <a:t>(points) * </a:t>
            </a:r>
            <a:r>
              <a:rPr lang="en-US" dirty="0">
                <a:solidFill>
                  <a:srgbClr val="09885A"/>
                </a:solidFill>
                <a:latin typeface="Courier New" panose="02070309020205020404" pitchFamily="49" charset="0"/>
              </a:rPr>
              <a:t>5</a:t>
            </a:r>
            <a:r>
              <a:rPr lang="en-US" dirty="0">
                <a:latin typeface="Courier New" panose="02070309020205020404" pitchFamily="49" charset="0"/>
              </a:rPr>
              <a:t> + x * slope</a:t>
            </a:r>
          </a:p>
          <a:p>
            <a:endParaRPr lang="en-US" dirty="0">
              <a:solidFill>
                <a:srgbClr val="008000"/>
              </a:solidFill>
              <a:latin typeface="Courier New" panose="02070309020205020404" pitchFamily="49" charset="0"/>
            </a:endParaRPr>
          </a:p>
          <a:p>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Elija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aleatorio</a:t>
            </a:r>
            <a:r>
              <a:rPr lang="en-US" dirty="0">
                <a:solidFill>
                  <a:srgbClr val="008000"/>
                </a:solidFill>
                <a:latin typeface="Courier New" panose="02070309020205020404" pitchFamily="49" charset="0"/>
              </a:rPr>
              <a:t> int, </a:t>
            </a:r>
            <a:r>
              <a:rPr lang="en-US" dirty="0" err="1">
                <a:solidFill>
                  <a:srgbClr val="008000"/>
                </a:solidFill>
                <a:latin typeface="Courier New" panose="02070309020205020404" pitchFamily="49" charset="0"/>
              </a:rPr>
              <a:t>establezca</a:t>
            </a:r>
            <a:r>
              <a:rPr lang="en-US" dirty="0">
                <a:solidFill>
                  <a:srgbClr val="008000"/>
                </a:solidFill>
                <a:latin typeface="Courier New" panose="02070309020205020404" pitchFamily="49" charset="0"/>
              </a:rPr>
              <a:t> z </a:t>
            </a:r>
            <a:r>
              <a:rPr lang="en-US" dirty="0" err="1">
                <a:solidFill>
                  <a:srgbClr val="008000"/>
                </a:solidFill>
                <a:latin typeface="Courier New" panose="02070309020205020404" pitchFamily="49" charset="0"/>
              </a:rPr>
              <a:t>en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Verdadero</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si</a:t>
            </a:r>
            <a:r>
              <a:rPr lang="en-US" dirty="0">
                <a:solidFill>
                  <a:srgbClr val="008000"/>
                </a:solidFill>
                <a:latin typeface="Courier New" panose="02070309020205020404" pitchFamily="49" charset="0"/>
              </a:rPr>
              <a:t> es </a:t>
            </a:r>
            <a:r>
              <a:rPr lang="en-US" dirty="0" err="1">
                <a:solidFill>
                  <a:srgbClr val="008000"/>
                </a:solidFill>
                <a:latin typeface="Courier New" panose="02070309020205020404" pitchFamily="49" charset="0"/>
              </a:rPr>
              <a:t>positivo</a:t>
            </a:r>
            <a:r>
              <a:rPr lang="en-US" dirty="0">
                <a:solidFill>
                  <a:srgbClr val="008000"/>
                </a:solidFill>
                <a:latin typeface="Courier New" panose="02070309020205020404" pitchFamily="49" charset="0"/>
              </a:rPr>
              <a:t>, de lo </a:t>
            </a:r>
            <a:r>
              <a:rPr lang="en-US" dirty="0" err="1">
                <a:solidFill>
                  <a:srgbClr val="008000"/>
                </a:solidFill>
                <a:latin typeface="Courier New" panose="02070309020205020404" pitchFamily="49" charset="0"/>
              </a:rPr>
              <a:t>contrario</a:t>
            </a:r>
            <a:r>
              <a:rPr lang="en-US" dirty="0">
                <a:solidFill>
                  <a:srgbClr val="008000"/>
                </a:solidFill>
                <a:latin typeface="Courier New" panose="02070309020205020404" pitchFamily="49" charset="0"/>
              </a:rPr>
              <a:t> z </a:t>
            </a:r>
            <a:r>
              <a:rPr lang="en-US" dirty="0" err="1">
                <a:solidFill>
                  <a:srgbClr val="008000"/>
                </a:solidFill>
                <a:latin typeface="Courier New" panose="02070309020205020404" pitchFamily="49" charset="0"/>
              </a:rPr>
              <a:t>Falso</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a:latin typeface="Courier New" panose="02070309020205020404" pitchFamily="49" charset="0"/>
              </a:rPr>
              <a:t>z = </a:t>
            </a:r>
            <a:r>
              <a:rPr lang="en-US" dirty="0">
                <a:solidFill>
                  <a:srgbClr val="795E26"/>
                </a:solidFill>
                <a:latin typeface="Courier New" panose="02070309020205020404" pitchFamily="49" charset="0"/>
              </a:rPr>
              <a:t>map</a:t>
            </a:r>
            <a:r>
              <a:rPr lang="en-US" dirty="0">
                <a:latin typeface="Courier New" panose="02070309020205020404" pitchFamily="49" charset="0"/>
              </a:rPr>
              <a:t>(</a:t>
            </a:r>
            <a:r>
              <a:rPr lang="en-US" dirty="0">
                <a:solidFill>
                  <a:srgbClr val="0000FF"/>
                </a:solidFill>
                <a:latin typeface="Courier New" panose="02070309020205020404" pitchFamily="49" charset="0"/>
              </a:rPr>
              <a:t>lambda</a:t>
            </a:r>
            <a:r>
              <a:rPr lang="en-US" dirty="0">
                <a:latin typeface="Courier New" panose="02070309020205020404" pitchFamily="49" charset="0"/>
              </a:rPr>
              <a:t> x: x &gt;= </a:t>
            </a:r>
            <a:r>
              <a:rPr lang="en-US" dirty="0">
                <a:solidFill>
                  <a:srgbClr val="09885A"/>
                </a:solidFill>
                <a:latin typeface="Courier New" panose="02070309020205020404" pitchFamily="49" charset="0"/>
              </a:rPr>
              <a:t>0</a:t>
            </a:r>
            <a:r>
              <a:rPr lang="en-US" dirty="0">
                <a:latin typeface="Courier New" panose="02070309020205020404" pitchFamily="49" charset="0"/>
              </a:rPr>
              <a:t>, </a:t>
            </a:r>
            <a:r>
              <a:rPr lang="en-US" dirty="0" err="1">
                <a:latin typeface="Courier New" panose="02070309020205020404" pitchFamily="49" charset="0"/>
              </a:rPr>
              <a:t>np.random.randn</a:t>
            </a:r>
            <a:r>
              <a:rPr lang="en-US" dirty="0">
                <a:latin typeface="Courier New" panose="02070309020205020404" pitchFamily="49" charset="0"/>
              </a:rPr>
              <a:t>(points))</a:t>
            </a:r>
            <a:br>
              <a:rPr lang="en-US" dirty="0">
                <a:latin typeface="Courier New" panose="02070309020205020404" pitchFamily="49" charset="0"/>
              </a:rPr>
            </a:br>
            <a:r>
              <a:rPr lang="en-US" dirty="0" err="1">
                <a:latin typeface="Courier New" panose="02070309020205020404" pitchFamily="49" charset="0"/>
              </a:rPr>
              <a:t>sample_df</a:t>
            </a:r>
            <a:r>
              <a:rPr lang="en-US" dirty="0">
                <a:latin typeface="Courier New" panose="02070309020205020404" pitchFamily="49" charset="0"/>
              </a:rPr>
              <a:t> = </a:t>
            </a:r>
            <a:r>
              <a:rPr lang="en-US" dirty="0" err="1">
                <a:latin typeface="Courier New" panose="02070309020205020404" pitchFamily="49" charset="0"/>
              </a:rPr>
              <a:t>pd.DataFrame</a:t>
            </a:r>
            <a:r>
              <a:rPr lang="en-US" dirty="0">
                <a:latin typeface="Courier New" panose="02070309020205020404" pitchFamily="49" charset="0"/>
              </a:rPr>
              <a:t>({</a:t>
            </a:r>
            <a:r>
              <a:rPr lang="en-US" dirty="0">
                <a:solidFill>
                  <a:srgbClr val="A31515"/>
                </a:solidFill>
                <a:latin typeface="Courier New" panose="02070309020205020404" pitchFamily="49" charset="0"/>
              </a:rPr>
              <a:t>'x'</a:t>
            </a:r>
            <a:r>
              <a:rPr lang="en-US" dirty="0">
                <a:latin typeface="Courier New" panose="02070309020205020404" pitchFamily="49" charset="0"/>
              </a:rPr>
              <a:t>: x, </a:t>
            </a:r>
            <a:r>
              <a:rPr lang="en-US" dirty="0">
                <a:solidFill>
                  <a:srgbClr val="A31515"/>
                </a:solidFill>
                <a:latin typeface="Courier New" panose="02070309020205020404" pitchFamily="49" charset="0"/>
              </a:rPr>
              <a:t>'y'</a:t>
            </a:r>
            <a:r>
              <a:rPr lang="en-US" dirty="0">
                <a:latin typeface="Courier New" panose="02070309020205020404" pitchFamily="49" charset="0"/>
              </a:rPr>
              <a:t>: y, </a:t>
            </a:r>
            <a:r>
              <a:rPr lang="en-US" dirty="0">
                <a:solidFill>
                  <a:srgbClr val="A31515"/>
                </a:solidFill>
                <a:latin typeface="Courier New" panose="02070309020205020404" pitchFamily="49" charset="0"/>
              </a:rPr>
              <a:t>'z'</a:t>
            </a:r>
            <a:r>
              <a:rPr lang="en-US" dirty="0">
                <a:latin typeface="Courier New" panose="02070309020205020404" pitchFamily="49" charset="0"/>
              </a:rPr>
              <a:t>: z})</a:t>
            </a:r>
          </a:p>
          <a:p>
            <a:endParaRPr lang="en-US" dirty="0">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dispersión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altura</a:t>
            </a:r>
            <a:r>
              <a:rPr lang="en-US" dirty="0">
                <a:solidFill>
                  <a:srgbClr val="008000"/>
                </a:solidFill>
                <a:latin typeface="Courier New" panose="02070309020205020404" pitchFamily="49" charset="0"/>
              </a:rPr>
              <a:t> 4, </a:t>
            </a:r>
            <a:r>
              <a:rPr lang="en-US" dirty="0" err="1">
                <a:solidFill>
                  <a:srgbClr val="008000"/>
                </a:solidFill>
                <a:latin typeface="Courier New" panose="02070309020205020404" pitchFamily="49" charset="0"/>
              </a:rPr>
              <a:t>sombreando</a:t>
            </a:r>
            <a:r>
              <a:rPr lang="en-US" dirty="0">
                <a:solidFill>
                  <a:srgbClr val="008000"/>
                </a:solidFill>
                <a:latin typeface="Courier New" panose="02070309020205020404" pitchFamily="49" charset="0"/>
              </a:rPr>
              <a:t> los puntos </a:t>
            </a:r>
            <a:r>
              <a:rPr lang="en-US" dirty="0" err="1">
                <a:solidFill>
                  <a:srgbClr val="008000"/>
                </a:solidFill>
                <a:latin typeface="Courier New" panose="02070309020205020404" pitchFamily="49" charset="0"/>
              </a:rPr>
              <a:t>según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si</a:t>
            </a:r>
            <a:r>
              <a:rPr lang="en-US" dirty="0">
                <a:solidFill>
                  <a:srgbClr val="008000"/>
                </a:solidFill>
                <a:latin typeface="Courier New" panose="02070309020205020404" pitchFamily="49" charset="0"/>
              </a:rPr>
              <a:t> z es </a:t>
            </a:r>
            <a:r>
              <a:rPr lang="en-US" dirty="0" err="1">
                <a:solidFill>
                  <a:srgbClr val="008000"/>
                </a:solidFill>
                <a:latin typeface="Courier New" panose="02070309020205020404" pitchFamily="49" charset="0"/>
              </a:rPr>
              <a:t>verdadero</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err="1">
                <a:latin typeface="Courier New" panose="02070309020205020404" pitchFamily="49" charset="0"/>
              </a:rPr>
              <a:t>sb.lmplot</a:t>
            </a:r>
            <a:r>
              <a:rPr lang="en-US" dirty="0">
                <a:latin typeface="Courier New" panose="02070309020205020404" pitchFamily="49" charset="0"/>
              </a:rPr>
              <a:t>(</a:t>
            </a:r>
            <a:r>
              <a:rPr lang="en-US" dirty="0">
                <a:solidFill>
                  <a:srgbClr val="A31515"/>
                </a:solidFill>
                <a:latin typeface="Courier New" panose="02070309020205020404" pitchFamily="49" charset="0"/>
              </a:rPr>
              <a:t>'x'</a:t>
            </a:r>
            <a:r>
              <a:rPr lang="en-US" dirty="0">
                <a:latin typeface="Courier New" panose="02070309020205020404" pitchFamily="49" charset="0"/>
              </a:rPr>
              <a:t>, </a:t>
            </a:r>
            <a:r>
              <a:rPr lang="en-US" dirty="0">
                <a:solidFill>
                  <a:srgbClr val="A31515"/>
                </a:solidFill>
                <a:latin typeface="Courier New" panose="02070309020205020404" pitchFamily="49" charset="0"/>
              </a:rPr>
              <a:t>'y'</a:t>
            </a:r>
            <a:r>
              <a:rPr lang="en-US" dirty="0">
                <a:latin typeface="Courier New" panose="02070309020205020404" pitchFamily="49" charset="0"/>
              </a:rPr>
              <a:t>, data=</a:t>
            </a:r>
            <a:r>
              <a:rPr lang="en-US" dirty="0" err="1">
                <a:latin typeface="Courier New" panose="02070309020205020404" pitchFamily="49" charset="0"/>
              </a:rPr>
              <a:t>sample_df</a:t>
            </a:r>
            <a:r>
              <a:rPr lang="en-US" dirty="0">
                <a:latin typeface="Courier New" panose="02070309020205020404" pitchFamily="49" charset="0"/>
              </a:rPr>
              <a:t>, height=</a:t>
            </a:r>
            <a:r>
              <a:rPr lang="en-US" dirty="0">
                <a:solidFill>
                  <a:srgbClr val="09885A"/>
                </a:solidFill>
                <a:latin typeface="Courier New" panose="02070309020205020404" pitchFamily="49" charset="0"/>
              </a:rPr>
              <a:t>4</a:t>
            </a:r>
            <a:r>
              <a:rPr lang="en-US" dirty="0">
                <a:latin typeface="Courier New" panose="02070309020205020404" pitchFamily="49" charset="0"/>
              </a:rPr>
              <a:t>, aspect=</a:t>
            </a:r>
            <a:r>
              <a:rPr lang="en-US" dirty="0">
                <a:solidFill>
                  <a:srgbClr val="09885A"/>
                </a:solidFill>
                <a:latin typeface="Courier New" panose="02070309020205020404" pitchFamily="49" charset="0"/>
              </a:rPr>
              <a:t>3</a:t>
            </a:r>
            <a:r>
              <a:rPr lang="en-US" dirty="0">
                <a:latin typeface="Courier New" panose="02070309020205020404" pitchFamily="49" charset="0"/>
              </a:rPr>
              <a:t>, </a:t>
            </a:r>
            <a:r>
              <a:rPr lang="en-US" dirty="0" err="1">
                <a:latin typeface="Courier New" panose="02070309020205020404" pitchFamily="49" charset="0"/>
              </a:rPr>
              <a:t>fit_reg</a:t>
            </a:r>
            <a:r>
              <a:rPr lang="en-US" dirty="0">
                <a:latin typeface="Courier New" panose="02070309020205020404" pitchFamily="49" charset="0"/>
              </a:rPr>
              <a:t>=</a:t>
            </a:r>
            <a:r>
              <a:rPr lang="en-US" dirty="0">
                <a:solidFill>
                  <a:srgbClr val="0000FF"/>
                </a:solidFill>
                <a:latin typeface="Courier New" panose="02070309020205020404" pitchFamily="49" charset="0"/>
              </a:rPr>
              <a:t>False</a:t>
            </a:r>
            <a:r>
              <a:rPr lang="en-US" dirty="0">
                <a:latin typeface="Courier New" panose="02070309020205020404" pitchFamily="49" charset="0"/>
              </a:rPr>
              <a:t>, hue=</a:t>
            </a:r>
            <a:r>
              <a:rPr lang="en-US" dirty="0">
                <a:solidFill>
                  <a:srgbClr val="A31515"/>
                </a:solidFill>
                <a:latin typeface="Courier New" panose="02070309020205020404" pitchFamily="49" charset="0"/>
              </a:rPr>
              <a:t>"z"</a:t>
            </a:r>
            <a:r>
              <a:rPr lang="en-US" dirty="0">
                <a:latin typeface="Courier New" panose="02070309020205020404" pitchFamily="49" charset="0"/>
              </a:rPr>
              <a:t>)</a:t>
            </a:r>
          </a:p>
        </p:txBody>
      </p:sp>
      <p:sp>
        <p:nvSpPr>
          <p:cNvPr id="2" name="Title 1"/>
          <p:cNvSpPr>
            <a:spLocks noGrp="1"/>
          </p:cNvSpPr>
          <p:nvPr>
            <p:ph type="title"/>
          </p:nvPr>
        </p:nvSpPr>
        <p:spPr/>
        <p:txBody>
          <a:bodyPr/>
          <a:lstStyle/>
          <a:p>
            <a:r>
              <a:rPr lang="en-US" dirty="0" err="1"/>
              <a:t>Diagrama</a:t>
            </a:r>
            <a:r>
              <a:rPr lang="en-US" dirty="0"/>
              <a:t> de </a:t>
            </a:r>
            <a:r>
              <a:rPr lang="en-US" dirty="0" err="1"/>
              <a:t>dispersión</a:t>
            </a:r>
            <a:r>
              <a:rPr lang="en-US" dirty="0"/>
              <a:t> con Seaborn</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30</a:t>
            </a:fld>
            <a:endParaRPr lang="en-GB"/>
          </a:p>
        </p:txBody>
      </p:sp>
      <p:pic>
        <p:nvPicPr>
          <p:cNvPr id="10" name="Picture 9">
            <a:extLst>
              <a:ext uri="{FF2B5EF4-FFF2-40B4-BE49-F238E27FC236}">
                <a16:creationId xmlns:a16="http://schemas.microsoft.com/office/drawing/2014/main" id="{AA6013F0-EC06-49B1-84BF-B53182FF3D38}"/>
              </a:ext>
            </a:extLst>
          </p:cNvPr>
          <p:cNvPicPr>
            <a:picLocks noChangeAspect="1"/>
          </p:cNvPicPr>
          <p:nvPr/>
        </p:nvPicPr>
        <p:blipFill>
          <a:blip r:embed="rId2"/>
          <a:stretch>
            <a:fillRect/>
          </a:stretch>
        </p:blipFill>
        <p:spPr>
          <a:xfrm>
            <a:off x="5313690" y="1423793"/>
            <a:ext cx="3607194" cy="205061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7271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6" y="321681"/>
            <a:ext cx="8157007" cy="1089755"/>
          </a:xfrm>
        </p:spPr>
        <p:txBody>
          <a:bodyPr/>
          <a:lstStyle/>
          <a:p>
            <a:r>
              <a:rPr lang="en-US" dirty="0" err="1"/>
              <a:t>Diagrama</a:t>
            </a:r>
            <a:r>
              <a:rPr lang="en-US" dirty="0"/>
              <a:t> de </a:t>
            </a:r>
            <a:r>
              <a:rPr lang="en-US" dirty="0" err="1"/>
              <a:t>dispersión</a:t>
            </a:r>
            <a:r>
              <a:rPr lang="en-US" dirty="0"/>
              <a:t> con Seaborn con </a:t>
            </a:r>
            <a:r>
              <a:rPr lang="en-US" dirty="0" err="1"/>
              <a:t>línea</a:t>
            </a:r>
            <a:r>
              <a:rPr lang="en-US" dirty="0"/>
              <a:t> de </a:t>
            </a:r>
            <a:r>
              <a:rPr lang="en-US" dirty="0" err="1"/>
              <a:t>regresión</a:t>
            </a:r>
            <a:r>
              <a:rPr lang="en-US" dirty="0"/>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31</a:t>
            </a:fld>
            <a:endParaRPr lang="en-GB"/>
          </a:p>
        </p:txBody>
      </p:sp>
      <p:sp>
        <p:nvSpPr>
          <p:cNvPr id="11" name="Rectangle 10">
            <a:extLst>
              <a:ext uri="{FF2B5EF4-FFF2-40B4-BE49-F238E27FC236}">
                <a16:creationId xmlns:a16="http://schemas.microsoft.com/office/drawing/2014/main" id="{3F08FE4F-24BC-F646-AAF2-FE9484E2E16B}"/>
              </a:ext>
            </a:extLst>
          </p:cNvPr>
          <p:cNvSpPr/>
          <p:nvPr/>
        </p:nvSpPr>
        <p:spPr>
          <a:xfrm>
            <a:off x="357511" y="1684531"/>
            <a:ext cx="8677174" cy="3754874"/>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Algunos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datos</a:t>
            </a:r>
            <a:r>
              <a:rPr lang="en-US" dirty="0">
                <a:solidFill>
                  <a:srgbClr val="008000"/>
                </a:solidFill>
                <a:latin typeface="Courier New" panose="02070309020205020404" pitchFamily="49" charset="0"/>
              </a:rPr>
              <a:t> simples, puntos </a:t>
            </a:r>
            <a:r>
              <a:rPr lang="en-US" dirty="0" err="1">
                <a:solidFill>
                  <a:srgbClr val="008000"/>
                </a:solidFill>
                <a:latin typeface="Courier New" panose="02070309020205020404" pitchFamily="49" charset="0"/>
              </a:rPr>
              <a:t>aleatorios</a:t>
            </a:r>
            <a:r>
              <a:rPr lang="en-US" dirty="0">
                <a:solidFill>
                  <a:srgbClr val="008000"/>
                </a:solidFill>
                <a:latin typeface="Courier New" panose="02070309020205020404" pitchFamily="49" charset="0"/>
              </a:rPr>
              <a:t>. </a:t>
            </a:r>
          </a:p>
          <a:p>
            <a:r>
              <a:rPr lang="en-US" dirty="0">
                <a:latin typeface="Courier New" panose="02070309020205020404" pitchFamily="49" charset="0"/>
              </a:rPr>
              <a:t>points = </a:t>
            </a:r>
            <a:r>
              <a:rPr lang="en-US" dirty="0">
                <a:solidFill>
                  <a:srgbClr val="09885A"/>
                </a:solidFill>
                <a:latin typeface="Courier New" panose="02070309020205020404" pitchFamily="49" charset="0"/>
              </a:rPr>
              <a:t>150</a:t>
            </a:r>
            <a:endParaRPr lang="en-US" dirty="0">
              <a:latin typeface="Courier New" panose="02070309020205020404" pitchFamily="49" charset="0"/>
            </a:endParaRPr>
          </a:p>
          <a:p>
            <a:r>
              <a:rPr lang="en-US" dirty="0">
                <a:latin typeface="Courier New" panose="02070309020205020404" pitchFamily="49" charset="0"/>
              </a:rPr>
              <a:t>slope = </a:t>
            </a:r>
            <a:r>
              <a:rPr lang="en-US" dirty="0">
                <a:solidFill>
                  <a:srgbClr val="09885A"/>
                </a:solidFill>
                <a:latin typeface="Courier New" panose="02070309020205020404" pitchFamily="49" charset="0"/>
              </a:rPr>
              <a:t>0.3</a:t>
            </a:r>
            <a:br>
              <a:rPr lang="en-US" dirty="0">
                <a:latin typeface="Courier New" panose="02070309020205020404" pitchFamily="49" charset="0"/>
              </a:rPr>
            </a:br>
            <a:r>
              <a:rPr lang="en-US" dirty="0">
                <a:latin typeface="Courier New" panose="02070309020205020404" pitchFamily="49" charset="0"/>
              </a:rPr>
              <a:t>x = </a:t>
            </a:r>
            <a:r>
              <a:rPr lang="en-US" dirty="0" err="1">
                <a:latin typeface="Courier New" panose="02070309020205020404" pitchFamily="49" charset="0"/>
              </a:rPr>
              <a:t>np.array</a:t>
            </a:r>
            <a:r>
              <a:rPr lang="en-US" dirty="0">
                <a:latin typeface="Courier New" panose="02070309020205020404" pitchFamily="49" charset="0"/>
              </a:rPr>
              <a:t>(</a:t>
            </a:r>
            <a:r>
              <a:rPr lang="en-US" dirty="0">
                <a:solidFill>
                  <a:srgbClr val="795E26"/>
                </a:solidFill>
                <a:latin typeface="Courier New" panose="02070309020205020404" pitchFamily="49" charset="0"/>
              </a:rPr>
              <a:t>range</a:t>
            </a:r>
            <a:r>
              <a:rPr lang="en-US" dirty="0">
                <a:latin typeface="Courier New" panose="02070309020205020404" pitchFamily="49" charset="0"/>
              </a:rPr>
              <a:t>(points))</a:t>
            </a:r>
          </a:p>
          <a:p>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Trazaremos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estos</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a:latin typeface="Courier New" panose="02070309020205020404" pitchFamily="49" charset="0"/>
              </a:rPr>
              <a:t>y = </a:t>
            </a:r>
            <a:r>
              <a:rPr lang="en-US" dirty="0" err="1">
                <a:latin typeface="Courier New" panose="02070309020205020404" pitchFamily="49" charset="0"/>
              </a:rPr>
              <a:t>np.random.randn</a:t>
            </a:r>
            <a:r>
              <a:rPr lang="en-US" dirty="0">
                <a:latin typeface="Courier New" panose="02070309020205020404" pitchFamily="49" charset="0"/>
              </a:rPr>
              <a:t>(points) * </a:t>
            </a:r>
            <a:r>
              <a:rPr lang="en-US" dirty="0">
                <a:solidFill>
                  <a:srgbClr val="09885A"/>
                </a:solidFill>
                <a:latin typeface="Courier New" panose="02070309020205020404" pitchFamily="49" charset="0"/>
              </a:rPr>
              <a:t>5</a:t>
            </a:r>
            <a:r>
              <a:rPr lang="en-US" dirty="0">
                <a:latin typeface="Courier New" panose="02070309020205020404" pitchFamily="49" charset="0"/>
              </a:rPr>
              <a:t> + x * slope</a:t>
            </a:r>
          </a:p>
          <a:p>
            <a:endParaRPr lang="en-US" dirty="0">
              <a:solidFill>
                <a:srgbClr val="008000"/>
              </a:solidFill>
              <a:latin typeface="Courier New" panose="02070309020205020404" pitchFamily="49" charset="0"/>
            </a:endParaRPr>
          </a:p>
          <a:p>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Elija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aleatorio</a:t>
            </a:r>
            <a:r>
              <a:rPr lang="en-US" dirty="0">
                <a:solidFill>
                  <a:srgbClr val="008000"/>
                </a:solidFill>
                <a:latin typeface="Courier New" panose="02070309020205020404" pitchFamily="49" charset="0"/>
              </a:rPr>
              <a:t> int, </a:t>
            </a:r>
            <a:r>
              <a:rPr lang="en-US" dirty="0" err="1">
                <a:solidFill>
                  <a:srgbClr val="008000"/>
                </a:solidFill>
                <a:latin typeface="Courier New" panose="02070309020205020404" pitchFamily="49" charset="0"/>
              </a:rPr>
              <a:t>establezca</a:t>
            </a:r>
            <a:r>
              <a:rPr lang="en-US" dirty="0">
                <a:solidFill>
                  <a:srgbClr val="008000"/>
                </a:solidFill>
                <a:latin typeface="Courier New" panose="02070309020205020404" pitchFamily="49" charset="0"/>
              </a:rPr>
              <a:t> z </a:t>
            </a:r>
            <a:r>
              <a:rPr lang="en-US" dirty="0" err="1">
                <a:solidFill>
                  <a:srgbClr val="008000"/>
                </a:solidFill>
                <a:latin typeface="Courier New" panose="02070309020205020404" pitchFamily="49" charset="0"/>
              </a:rPr>
              <a:t>en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Verdadero</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si</a:t>
            </a:r>
            <a:r>
              <a:rPr lang="en-US" dirty="0">
                <a:solidFill>
                  <a:srgbClr val="008000"/>
                </a:solidFill>
                <a:latin typeface="Courier New" panose="02070309020205020404" pitchFamily="49" charset="0"/>
              </a:rPr>
              <a:t> es </a:t>
            </a:r>
            <a:r>
              <a:rPr lang="en-US" dirty="0" err="1">
                <a:solidFill>
                  <a:srgbClr val="008000"/>
                </a:solidFill>
                <a:latin typeface="Courier New" panose="02070309020205020404" pitchFamily="49" charset="0"/>
              </a:rPr>
              <a:t>positivo</a:t>
            </a:r>
            <a:r>
              <a:rPr lang="en-US" dirty="0">
                <a:solidFill>
                  <a:srgbClr val="008000"/>
                </a:solidFill>
                <a:latin typeface="Courier New" panose="02070309020205020404" pitchFamily="49" charset="0"/>
              </a:rPr>
              <a:t>, de lo </a:t>
            </a:r>
            <a:r>
              <a:rPr lang="en-US" dirty="0" err="1">
                <a:solidFill>
                  <a:srgbClr val="008000"/>
                </a:solidFill>
                <a:latin typeface="Courier New" panose="02070309020205020404" pitchFamily="49" charset="0"/>
              </a:rPr>
              <a:t>contrario</a:t>
            </a:r>
            <a:r>
              <a:rPr lang="en-US" dirty="0">
                <a:solidFill>
                  <a:srgbClr val="008000"/>
                </a:solidFill>
                <a:latin typeface="Courier New" panose="02070309020205020404" pitchFamily="49" charset="0"/>
              </a:rPr>
              <a:t> z </a:t>
            </a:r>
            <a:r>
              <a:rPr lang="en-US" dirty="0" err="1">
                <a:solidFill>
                  <a:srgbClr val="008000"/>
                </a:solidFill>
                <a:latin typeface="Courier New" panose="02070309020205020404" pitchFamily="49" charset="0"/>
              </a:rPr>
              <a:t>Falso</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a:latin typeface="Courier New" panose="02070309020205020404" pitchFamily="49" charset="0"/>
              </a:rPr>
              <a:t>z = </a:t>
            </a:r>
            <a:r>
              <a:rPr lang="en-US" dirty="0">
                <a:solidFill>
                  <a:srgbClr val="795E26"/>
                </a:solidFill>
                <a:latin typeface="Courier New" panose="02070309020205020404" pitchFamily="49" charset="0"/>
              </a:rPr>
              <a:t>map</a:t>
            </a:r>
            <a:r>
              <a:rPr lang="en-US" dirty="0">
                <a:latin typeface="Courier New" panose="02070309020205020404" pitchFamily="49" charset="0"/>
              </a:rPr>
              <a:t>(</a:t>
            </a:r>
            <a:r>
              <a:rPr lang="en-US" dirty="0">
                <a:solidFill>
                  <a:srgbClr val="0000FF"/>
                </a:solidFill>
                <a:latin typeface="Courier New" panose="02070309020205020404" pitchFamily="49" charset="0"/>
              </a:rPr>
              <a:t>lambda</a:t>
            </a:r>
            <a:r>
              <a:rPr lang="en-US" dirty="0">
                <a:latin typeface="Courier New" panose="02070309020205020404" pitchFamily="49" charset="0"/>
              </a:rPr>
              <a:t> x: x &gt;= </a:t>
            </a:r>
            <a:r>
              <a:rPr lang="en-US" dirty="0">
                <a:solidFill>
                  <a:srgbClr val="09885A"/>
                </a:solidFill>
                <a:latin typeface="Courier New" panose="02070309020205020404" pitchFamily="49" charset="0"/>
              </a:rPr>
              <a:t>0</a:t>
            </a:r>
            <a:r>
              <a:rPr lang="en-US" dirty="0">
                <a:latin typeface="Courier New" panose="02070309020205020404" pitchFamily="49" charset="0"/>
              </a:rPr>
              <a:t>, </a:t>
            </a:r>
            <a:r>
              <a:rPr lang="en-US" dirty="0" err="1">
                <a:latin typeface="Courier New" panose="02070309020205020404" pitchFamily="49" charset="0"/>
              </a:rPr>
              <a:t>np.random.randn</a:t>
            </a:r>
            <a:r>
              <a:rPr lang="en-US" dirty="0">
                <a:latin typeface="Courier New" panose="02070309020205020404" pitchFamily="49" charset="0"/>
              </a:rPr>
              <a:t>(points))</a:t>
            </a:r>
            <a:br>
              <a:rPr lang="en-US" dirty="0">
                <a:latin typeface="Courier New" panose="02070309020205020404" pitchFamily="49" charset="0"/>
              </a:rPr>
            </a:br>
            <a:r>
              <a:rPr lang="en-US" dirty="0" err="1">
                <a:latin typeface="Courier New" panose="02070309020205020404" pitchFamily="49" charset="0"/>
              </a:rPr>
              <a:t>sample_df</a:t>
            </a:r>
            <a:r>
              <a:rPr lang="en-US" dirty="0">
                <a:latin typeface="Courier New" panose="02070309020205020404" pitchFamily="49" charset="0"/>
              </a:rPr>
              <a:t> = </a:t>
            </a:r>
            <a:r>
              <a:rPr lang="en-US" dirty="0" err="1">
                <a:latin typeface="Courier New" panose="02070309020205020404" pitchFamily="49" charset="0"/>
              </a:rPr>
              <a:t>pd.DataFrame</a:t>
            </a:r>
            <a:r>
              <a:rPr lang="en-US" dirty="0">
                <a:latin typeface="Courier New" panose="02070309020205020404" pitchFamily="49" charset="0"/>
              </a:rPr>
              <a:t>({</a:t>
            </a:r>
            <a:r>
              <a:rPr lang="en-US" dirty="0">
                <a:solidFill>
                  <a:srgbClr val="A31515"/>
                </a:solidFill>
                <a:latin typeface="Courier New" panose="02070309020205020404" pitchFamily="49" charset="0"/>
              </a:rPr>
              <a:t>'x'</a:t>
            </a:r>
            <a:r>
              <a:rPr lang="en-US" dirty="0">
                <a:latin typeface="Courier New" panose="02070309020205020404" pitchFamily="49" charset="0"/>
              </a:rPr>
              <a:t>: x, </a:t>
            </a:r>
            <a:r>
              <a:rPr lang="en-US" dirty="0">
                <a:solidFill>
                  <a:srgbClr val="A31515"/>
                </a:solidFill>
                <a:latin typeface="Courier New" panose="02070309020205020404" pitchFamily="49" charset="0"/>
              </a:rPr>
              <a:t>'y'</a:t>
            </a:r>
            <a:r>
              <a:rPr lang="en-US" dirty="0">
                <a:latin typeface="Courier New" panose="02070309020205020404" pitchFamily="49" charset="0"/>
              </a:rPr>
              <a:t>: y, </a:t>
            </a:r>
            <a:r>
              <a:rPr lang="en-US" dirty="0">
                <a:solidFill>
                  <a:srgbClr val="A31515"/>
                </a:solidFill>
                <a:latin typeface="Courier New" panose="02070309020205020404" pitchFamily="49" charset="0"/>
              </a:rPr>
              <a:t>'z'</a:t>
            </a:r>
            <a:r>
              <a:rPr lang="en-US" dirty="0">
                <a:latin typeface="Courier New" panose="02070309020205020404" pitchFamily="49" charset="0"/>
              </a:rPr>
              <a:t>: z})</a:t>
            </a:r>
          </a:p>
          <a:p>
            <a:endParaRPr lang="en-US" dirty="0">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dispersión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altura</a:t>
            </a:r>
            <a:r>
              <a:rPr lang="en-US" dirty="0">
                <a:solidFill>
                  <a:srgbClr val="008000"/>
                </a:solidFill>
                <a:latin typeface="Courier New" panose="02070309020205020404" pitchFamily="49" charset="0"/>
              </a:rPr>
              <a:t> 4, </a:t>
            </a:r>
            <a:r>
              <a:rPr lang="en-US" dirty="0" err="1">
                <a:solidFill>
                  <a:srgbClr val="008000"/>
                </a:solidFill>
                <a:latin typeface="Courier New" panose="02070309020205020404" pitchFamily="49" charset="0"/>
              </a:rPr>
              <a:t>sombreando</a:t>
            </a:r>
            <a:r>
              <a:rPr lang="en-US" dirty="0">
                <a:solidFill>
                  <a:srgbClr val="008000"/>
                </a:solidFill>
                <a:latin typeface="Courier New" panose="02070309020205020404" pitchFamily="49" charset="0"/>
              </a:rPr>
              <a:t> los puntos </a:t>
            </a:r>
            <a:r>
              <a:rPr lang="en-US" dirty="0" err="1">
                <a:solidFill>
                  <a:srgbClr val="008000"/>
                </a:solidFill>
                <a:latin typeface="Courier New" panose="02070309020205020404" pitchFamily="49" charset="0"/>
              </a:rPr>
              <a:t>según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si</a:t>
            </a:r>
            <a:r>
              <a:rPr lang="en-US" dirty="0">
                <a:solidFill>
                  <a:srgbClr val="008000"/>
                </a:solidFill>
                <a:latin typeface="Courier New" panose="02070309020205020404" pitchFamily="49" charset="0"/>
              </a:rPr>
              <a:t> z es </a:t>
            </a:r>
            <a:r>
              <a:rPr lang="en-US" dirty="0" err="1">
                <a:solidFill>
                  <a:srgbClr val="008000"/>
                </a:solidFill>
                <a:latin typeface="Courier New" panose="02070309020205020404" pitchFamily="49" charset="0"/>
              </a:rPr>
              <a:t>verdadero</a:t>
            </a:r>
            <a:r>
              <a:rPr lang="en-US" dirty="0">
                <a:solidFill>
                  <a:srgbClr val="008000"/>
                </a:solidFill>
                <a:latin typeface="Courier New" panose="02070309020205020404" pitchFamily="49" charset="0"/>
              </a:rPr>
              <a:t> </a:t>
            </a:r>
            <a:endParaRPr lang="en-US" dirty="0">
              <a:latin typeface="Courier New" panose="02070309020205020404" pitchFamily="49" charset="0"/>
            </a:endParaRPr>
          </a:p>
          <a:p>
            <a:r>
              <a:rPr lang="en-US" dirty="0" err="1">
                <a:latin typeface="Courier New" panose="02070309020205020404" pitchFamily="49" charset="0"/>
              </a:rPr>
              <a:t>sb.lmplot</a:t>
            </a:r>
            <a:r>
              <a:rPr lang="en-US" dirty="0">
                <a:latin typeface="Courier New" panose="02070309020205020404" pitchFamily="49" charset="0"/>
              </a:rPr>
              <a:t>(</a:t>
            </a:r>
            <a:r>
              <a:rPr lang="en-US" dirty="0">
                <a:solidFill>
                  <a:srgbClr val="A31515"/>
                </a:solidFill>
                <a:latin typeface="Courier New" panose="02070309020205020404" pitchFamily="49" charset="0"/>
              </a:rPr>
              <a:t>'x'</a:t>
            </a:r>
            <a:r>
              <a:rPr lang="en-US" dirty="0">
                <a:latin typeface="Courier New" panose="02070309020205020404" pitchFamily="49" charset="0"/>
              </a:rPr>
              <a:t>, </a:t>
            </a:r>
            <a:r>
              <a:rPr lang="en-US" dirty="0">
                <a:solidFill>
                  <a:srgbClr val="A31515"/>
                </a:solidFill>
                <a:latin typeface="Courier New" panose="02070309020205020404" pitchFamily="49" charset="0"/>
              </a:rPr>
              <a:t>'y'</a:t>
            </a:r>
            <a:r>
              <a:rPr lang="en-US" dirty="0">
                <a:latin typeface="Courier New" panose="02070309020205020404" pitchFamily="49" charset="0"/>
              </a:rPr>
              <a:t>, data=</a:t>
            </a:r>
            <a:r>
              <a:rPr lang="en-US" dirty="0" err="1">
                <a:latin typeface="Courier New" panose="02070309020205020404" pitchFamily="49" charset="0"/>
              </a:rPr>
              <a:t>sample_df</a:t>
            </a:r>
            <a:r>
              <a:rPr lang="en-US" dirty="0">
                <a:latin typeface="Courier New" panose="02070309020205020404" pitchFamily="49" charset="0"/>
              </a:rPr>
              <a:t>, height=</a:t>
            </a:r>
            <a:r>
              <a:rPr lang="en-US" dirty="0">
                <a:solidFill>
                  <a:srgbClr val="09885A"/>
                </a:solidFill>
                <a:latin typeface="Courier New" panose="02070309020205020404" pitchFamily="49" charset="0"/>
              </a:rPr>
              <a:t>4</a:t>
            </a:r>
            <a:r>
              <a:rPr lang="en-US" dirty="0">
                <a:latin typeface="Courier New" panose="02070309020205020404" pitchFamily="49" charset="0"/>
              </a:rPr>
              <a:t>, aspect=</a:t>
            </a:r>
            <a:r>
              <a:rPr lang="en-US" dirty="0">
                <a:solidFill>
                  <a:srgbClr val="09885A"/>
                </a:solidFill>
                <a:latin typeface="Courier New" panose="02070309020205020404" pitchFamily="49" charset="0"/>
              </a:rPr>
              <a:t>3</a:t>
            </a:r>
            <a:r>
              <a:rPr lang="en-US" dirty="0">
                <a:latin typeface="Courier New" panose="02070309020205020404" pitchFamily="49" charset="0"/>
              </a:rPr>
              <a:t>, </a:t>
            </a:r>
            <a:r>
              <a:rPr lang="en-US" dirty="0" err="1">
                <a:latin typeface="Courier New" panose="02070309020205020404" pitchFamily="49" charset="0"/>
              </a:rPr>
              <a:t>fit_reg</a:t>
            </a:r>
            <a:r>
              <a:rPr lang="en-US" dirty="0">
                <a:latin typeface="Courier New" panose="02070309020205020404" pitchFamily="49" charset="0"/>
              </a:rPr>
              <a:t>=</a:t>
            </a:r>
            <a:r>
              <a:rPr lang="en-US" dirty="0">
                <a:solidFill>
                  <a:srgbClr val="0000FF"/>
                </a:solidFill>
                <a:latin typeface="Courier New" panose="02070309020205020404" pitchFamily="49" charset="0"/>
              </a:rPr>
              <a:t>True</a:t>
            </a:r>
            <a:r>
              <a:rPr lang="en-US" dirty="0">
                <a:latin typeface="Courier New" panose="02070309020205020404" pitchFamily="49" charset="0"/>
              </a:rPr>
              <a:t>, hue=</a:t>
            </a:r>
            <a:r>
              <a:rPr lang="en-US" dirty="0">
                <a:solidFill>
                  <a:srgbClr val="A31515"/>
                </a:solidFill>
                <a:latin typeface="Courier New" panose="02070309020205020404" pitchFamily="49" charset="0"/>
              </a:rPr>
              <a:t>"z"</a:t>
            </a:r>
            <a:r>
              <a:rPr lang="en-US" dirty="0">
                <a:latin typeface="Courier New" panose="02070309020205020404" pitchFamily="49" charset="0"/>
              </a:rPr>
              <a:t>)</a:t>
            </a:r>
          </a:p>
        </p:txBody>
      </p:sp>
      <p:pic>
        <p:nvPicPr>
          <p:cNvPr id="10" name="Picture 9">
            <a:extLst>
              <a:ext uri="{FF2B5EF4-FFF2-40B4-BE49-F238E27FC236}">
                <a16:creationId xmlns:a16="http://schemas.microsoft.com/office/drawing/2014/main" id="{AA6013F0-EC06-49B1-84BF-B53182FF3D3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313164" y="1416329"/>
            <a:ext cx="3604707" cy="2071516"/>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3483106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70263" y="412287"/>
            <a:ext cx="8157007" cy="1089755"/>
          </a:xfrm>
        </p:spPr>
        <p:txBody>
          <a:bodyPr/>
          <a:lstStyle/>
          <a:p>
            <a:r>
              <a:rPr lang="en-US" dirty="0" err="1"/>
              <a:t>Comprendiendo</a:t>
            </a:r>
            <a:r>
              <a:rPr lang="en-US" dirty="0"/>
              <a:t> las </a:t>
            </a:r>
            <a:r>
              <a:rPr lang="en-US" dirty="0" err="1"/>
              <a:t>relaciones</a:t>
            </a:r>
            <a:r>
              <a:rPr lang="en-US" dirty="0"/>
              <a:t> de </a:t>
            </a:r>
            <a:r>
              <a:rPr lang="en-US" dirty="0" err="1"/>
              <a:t>datos</a:t>
            </a:r>
            <a:r>
              <a:rPr lang="en-US" dirty="0"/>
              <a:t> con Seaborn: ¿</a:t>
            </a:r>
            <a:r>
              <a:rPr lang="en-US" dirty="0" err="1"/>
              <a:t>Cuánto</a:t>
            </a:r>
            <a:r>
              <a:rPr lang="en-US" dirty="0"/>
              <a:t> </a:t>
            </a:r>
            <a:r>
              <a:rPr lang="en-US" dirty="0" err="1"/>
              <a:t>proponen</a:t>
            </a:r>
            <a:r>
              <a:rPr lang="en-US" dirty="0"/>
              <a:t> las personas?</a:t>
            </a:r>
          </a:p>
        </p:txBody>
      </p:sp>
      <p:sp>
        <p:nvSpPr>
          <p:cNvPr id="5" name="Content Placeholder 4"/>
          <p:cNvSpPr>
            <a:spLocks noGrp="1"/>
          </p:cNvSpPr>
          <p:nvPr>
            <p:ph idx="1"/>
          </p:nvPr>
        </p:nvSpPr>
        <p:spPr>
          <a:xfrm>
            <a:off x="679269" y="1683856"/>
            <a:ext cx="7948001" cy="477936"/>
          </a:xfrm>
        </p:spPr>
        <p:txBody>
          <a:bodyPr>
            <a:noAutofit/>
          </a:bodyPr>
          <a:lstStyle/>
          <a:p>
            <a:pPr marL="0" indent="0">
              <a:buNone/>
            </a:pPr>
            <a:r>
              <a:rPr lang="en-US" dirty="0" err="1"/>
              <a:t>Comencemos</a:t>
            </a:r>
            <a:r>
              <a:rPr lang="en-US" dirty="0"/>
              <a:t> con </a:t>
            </a:r>
            <a:r>
              <a:rPr lang="en-US" dirty="0" err="1"/>
              <a:t>FacetGrid</a:t>
            </a:r>
            <a:r>
              <a:rPr lang="en-US" dirty="0"/>
              <a:t>, que es un poco </a:t>
            </a:r>
            <a:r>
              <a:rPr lang="en-US" dirty="0" err="1"/>
              <a:t>como</a:t>
            </a:r>
            <a:r>
              <a:rPr lang="en-US" dirty="0"/>
              <a:t> un GROUP BY visual.</a:t>
            </a:r>
          </a:p>
        </p:txBody>
      </p:sp>
      <p:sp>
        <p:nvSpPr>
          <p:cNvPr id="3" name="Slide Number Placeholder 2"/>
          <p:cNvSpPr>
            <a:spLocks noGrp="1"/>
          </p:cNvSpPr>
          <p:nvPr>
            <p:ph type="sldNum" sz="quarter" idx="12"/>
          </p:nvPr>
        </p:nvSpPr>
        <p:spPr/>
        <p:txBody>
          <a:bodyPr/>
          <a:lstStyle/>
          <a:p>
            <a:pPr>
              <a:defRPr/>
            </a:pPr>
            <a:fld id="{B9495505-AA8D-4EA2-BB21-59D01CA86624}" type="slidenum">
              <a:rPr lang="en-US" smtClean="0"/>
              <a:pPr>
                <a:defRPr/>
              </a:pPr>
              <a:t>32</a:t>
            </a:fld>
            <a:endParaRPr lang="en-US"/>
          </a:p>
        </p:txBody>
      </p:sp>
      <p:sp>
        <p:nvSpPr>
          <p:cNvPr id="2" name="Rectangle 1">
            <a:extLst>
              <a:ext uri="{FF2B5EF4-FFF2-40B4-BE49-F238E27FC236}">
                <a16:creationId xmlns:a16="http://schemas.microsoft.com/office/drawing/2014/main" id="{220490DC-5969-40DD-A3BD-D9D3114E896A}"/>
              </a:ext>
            </a:extLst>
          </p:cNvPr>
          <p:cNvSpPr/>
          <p:nvPr/>
        </p:nvSpPr>
        <p:spPr>
          <a:xfrm>
            <a:off x="379652" y="2161792"/>
            <a:ext cx="8547234" cy="203132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Pregunta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cómo</a:t>
            </a:r>
            <a:r>
              <a:rPr lang="en-US" dirty="0">
                <a:solidFill>
                  <a:srgbClr val="008000"/>
                </a:solidFill>
                <a:latin typeface="Courier New" panose="02070309020205020404" pitchFamily="49" charset="0"/>
              </a:rPr>
              <a:t> la </a:t>
            </a:r>
            <a:r>
              <a:rPr lang="en-US" dirty="0" err="1">
                <a:solidFill>
                  <a:srgbClr val="008000"/>
                </a:solidFill>
                <a:latin typeface="Courier New" panose="02070309020205020404" pitchFamily="49" charset="0"/>
              </a:rPr>
              <a:t>gente</a:t>
            </a:r>
            <a:r>
              <a:rPr lang="en-US" dirty="0">
                <a:solidFill>
                  <a:srgbClr val="008000"/>
                </a:solidFill>
                <a:latin typeface="Courier New" panose="02070309020205020404" pitchFamily="49" charset="0"/>
              </a:rPr>
              <a:t> da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diferentes</a:t>
            </a:r>
            <a:r>
              <a:rPr lang="en-US" dirty="0">
                <a:solidFill>
                  <a:srgbClr val="008000"/>
                </a:solidFill>
                <a:latin typeface="Courier New" panose="02070309020205020404" pitchFamily="49" charset="0"/>
              </a:rPr>
              <a:t> días de la </a:t>
            </a:r>
            <a:r>
              <a:rPr lang="en-US" dirty="0" err="1">
                <a:solidFill>
                  <a:srgbClr val="008000"/>
                </a:solidFill>
                <a:latin typeface="Courier New" panose="02070309020205020404" pitchFamily="49" charset="0"/>
              </a:rPr>
              <a:t>semana</a:t>
            </a:r>
            <a:r>
              <a:rPr lang="en-US" dirty="0">
                <a:solidFill>
                  <a:srgbClr val="008000"/>
                </a:solidFill>
                <a:latin typeface="Courier New" panose="02070309020205020404" pitchFamily="49" charset="0"/>
              </a:rPr>
              <a:t>? </a:t>
            </a:r>
          </a:p>
          <a:p>
            <a:r>
              <a:rPr lang="en-US" dirty="0" err="1">
                <a:latin typeface="Courier New" panose="02070309020205020404" pitchFamily="49" charset="0"/>
              </a:rPr>
              <a:t>tips_dataset</a:t>
            </a:r>
            <a:r>
              <a:rPr lang="en-US" dirty="0">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 = </a:t>
            </a:r>
            <a:r>
              <a:rPr lang="en-US" dirty="0" err="1">
                <a:latin typeface="Courier New" panose="02070309020205020404" pitchFamily="49" charset="0"/>
              </a:rPr>
              <a:t>tips_dataset.apply</a:t>
            </a:r>
            <a:r>
              <a:rPr lang="en-US" dirty="0">
                <a:latin typeface="Courier New" panose="02070309020205020404" pitchFamily="49" charset="0"/>
              </a:rPr>
              <a:t>(lambda r: r[</a:t>
            </a:r>
            <a:r>
              <a:rPr lang="en-US" dirty="0">
                <a:solidFill>
                  <a:srgbClr val="A31515"/>
                </a:solidFill>
                <a:latin typeface="Courier New" panose="02070309020205020404" pitchFamily="49" charset="0"/>
              </a:rPr>
              <a:t>'tip'</a:t>
            </a:r>
            <a:r>
              <a:rPr lang="en-US" dirty="0">
                <a:latin typeface="Courier New" panose="02070309020205020404" pitchFamily="49" charset="0"/>
              </a:rPr>
              <a:t>]/r[</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axis=1)</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Cree un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a:t>
            </a:r>
            <a:r>
              <a:rPr lang="en-US" dirty="0">
                <a:solidFill>
                  <a:srgbClr val="008000"/>
                </a:solidFill>
                <a:latin typeface="Courier New" panose="02070309020205020404" pitchFamily="49" charset="0"/>
              </a:rPr>
              <a:t> para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valor de "</a:t>
            </a:r>
            <a:r>
              <a:rPr lang="en-US" dirty="0" err="1">
                <a:solidFill>
                  <a:srgbClr val="008000"/>
                </a:solidFill>
                <a:latin typeface="Courier New" panose="02070309020205020404" pitchFamily="49" charset="0"/>
              </a:rPr>
              <a:t>tiempo</a:t>
            </a:r>
            <a:r>
              <a:rPr lang="en-US" dirty="0">
                <a:solidFill>
                  <a:srgbClr val="008000"/>
                </a:solidFill>
                <a:latin typeface="Courier New" panose="02070309020205020404" pitchFamily="49" charset="0"/>
              </a:rPr>
              <a:t>" (almuerzo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a:t>
            </a:r>
            <a:r>
              <a:rPr lang="en-US" dirty="0" err="1">
                <a:solidFill>
                  <a:srgbClr val="008000"/>
                </a:solidFill>
                <a:latin typeface="Courier New" panose="02070309020205020404" pitchFamily="49" charset="0"/>
              </a:rPr>
              <a:t>cena</a:t>
            </a:r>
            <a:r>
              <a:rPr lang="en-US" dirty="0">
                <a:solidFill>
                  <a:srgbClr val="008000"/>
                </a:solidFill>
                <a:latin typeface="Courier New" panose="02070309020205020404" pitchFamily="49" charset="0"/>
              </a:rPr>
              <a:t>) </a:t>
            </a:r>
          </a:p>
          <a:p>
            <a:r>
              <a:rPr lang="en-US" dirty="0">
                <a:latin typeface="Courier New" panose="02070309020205020404" pitchFamily="49" charset="0"/>
              </a:rPr>
              <a:t>g = </a:t>
            </a:r>
            <a:r>
              <a:rPr lang="en-US" dirty="0" err="1">
                <a:latin typeface="Courier New" panose="02070309020205020404" pitchFamily="49" charset="0"/>
              </a:rPr>
              <a:t>sb.FacetGrid</a:t>
            </a:r>
            <a:r>
              <a:rPr lang="en-US" dirty="0">
                <a:latin typeface="Courier New" panose="02070309020205020404" pitchFamily="49" charset="0"/>
              </a:rPr>
              <a:t>(</a:t>
            </a:r>
            <a:r>
              <a:rPr lang="en-US" dirty="0" err="1">
                <a:latin typeface="Courier New" panose="02070309020205020404" pitchFamily="49" charset="0"/>
              </a:rPr>
              <a:t>tips_dataset</a:t>
            </a:r>
            <a:r>
              <a:rPr lang="en-US" dirty="0">
                <a:latin typeface="Courier New" panose="02070309020205020404" pitchFamily="49" charset="0"/>
              </a:rPr>
              <a:t>, col=</a:t>
            </a:r>
            <a:r>
              <a:rPr lang="en-US" dirty="0">
                <a:solidFill>
                  <a:srgbClr val="A31515"/>
                </a:solidFill>
                <a:latin typeface="Courier New" panose="02070309020205020404" pitchFamily="49" charset="0"/>
              </a:rPr>
              <a:t>'time'</a:t>
            </a:r>
            <a:r>
              <a:rPr lang="en-US" dirty="0">
                <a:latin typeface="Courier New" panose="02070309020205020404" pitchFamily="49" charset="0"/>
              </a:rPr>
              <a:t>, hue=</a:t>
            </a:r>
            <a:r>
              <a:rPr lang="en-US" dirty="0">
                <a:solidFill>
                  <a:srgbClr val="A31515"/>
                </a:solidFill>
                <a:latin typeface="Courier New" panose="02070309020205020404" pitchFamily="49" charset="0"/>
              </a:rPr>
              <a:t>'day’</a:t>
            </a:r>
            <a:r>
              <a:rPr lang="en-US" dirty="0">
                <a:latin typeface="Courier New" panose="02070309020205020404" pitchFamily="49" charset="0"/>
              </a:rPr>
              <a:t>, height=</a:t>
            </a:r>
            <a:r>
              <a:rPr lang="en-US" dirty="0">
                <a:solidFill>
                  <a:srgbClr val="09885A"/>
                </a:solidFill>
                <a:latin typeface="Courier New" panose="02070309020205020404" pitchFamily="49" charset="0"/>
              </a:rPr>
              <a:t>4</a:t>
            </a:r>
            <a:r>
              <a:rPr lang="en-US" dirty="0">
                <a:latin typeface="Courier New" panose="02070309020205020404" pitchFamily="49" charset="0"/>
              </a:rPr>
              <a:t>, aspect=</a:t>
            </a:r>
            <a:r>
              <a:rPr lang="en-US" dirty="0">
                <a:solidFill>
                  <a:srgbClr val="09885A"/>
                </a:solidFill>
                <a:latin typeface="Courier New" panose="02070309020205020404" pitchFamily="49" charset="0"/>
              </a:rPr>
              <a:t>1</a:t>
            </a:r>
            <a:r>
              <a:rPr lang="en-US" dirty="0">
                <a:latin typeface="Courier New" panose="02070309020205020404" pitchFamily="49" charset="0"/>
              </a:rPr>
              <a:t>)</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Trace la </a:t>
            </a:r>
            <a:r>
              <a:rPr lang="en-US" dirty="0" err="1">
                <a:solidFill>
                  <a:srgbClr val="008000"/>
                </a:solidFill>
                <a:latin typeface="Courier New" panose="02070309020205020404" pitchFamily="49" charset="0"/>
              </a:rPr>
              <a:t>factura</a:t>
            </a:r>
            <a:r>
              <a:rPr lang="en-US" dirty="0">
                <a:solidFill>
                  <a:srgbClr val="008000"/>
                </a:solidFill>
                <a:latin typeface="Courier New" panose="02070309020205020404" pitchFamily="49" charset="0"/>
              </a:rPr>
              <a:t> total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la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dentro de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latin typeface="Courier New" panose="02070309020205020404" pitchFamily="49" charset="0"/>
              </a:rPr>
              <a:t>g.</a:t>
            </a:r>
            <a:r>
              <a:rPr lang="en-US" dirty="0" err="1">
                <a:solidFill>
                  <a:srgbClr val="795E26"/>
                </a:solidFill>
                <a:latin typeface="Courier New" panose="02070309020205020404" pitchFamily="49" charset="0"/>
              </a:rPr>
              <a:t>map</a:t>
            </a:r>
            <a:r>
              <a:rPr lang="en-US" dirty="0">
                <a:latin typeface="Courier New" panose="02070309020205020404" pitchFamily="49" charset="0"/>
              </a:rPr>
              <a:t>(</a:t>
            </a:r>
            <a:r>
              <a:rPr lang="en-US" dirty="0" err="1">
                <a:latin typeface="Courier New" panose="02070309020205020404" pitchFamily="49" charset="0"/>
              </a:rPr>
              <a:t>plt.scatter</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a:t>
            </a:r>
          </a:p>
          <a:p>
            <a:r>
              <a:rPr lang="en-US" dirty="0" err="1">
                <a:latin typeface="Courier New" panose="02070309020205020404" pitchFamily="49" charset="0"/>
              </a:rPr>
              <a:t>g.add_legend</a:t>
            </a:r>
            <a:r>
              <a:rPr lang="en-US" dirty="0">
                <a:latin typeface="Courier New" panose="02070309020205020404" pitchFamily="49" charset="0"/>
              </a:rPr>
              <a:t>()</a:t>
            </a:r>
          </a:p>
        </p:txBody>
      </p:sp>
    </p:spTree>
    <p:extLst>
      <p:ext uri="{BB962C8B-B14F-4D97-AF65-F5344CB8AC3E}">
        <p14:creationId xmlns:p14="http://schemas.microsoft.com/office/powerpoint/2010/main" val="9299735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pPr>
              <a:defRPr/>
            </a:pPr>
            <a:fld id="{B9495505-AA8D-4EA2-BB21-59D01CA86624}" type="slidenum">
              <a:rPr lang="en-US" smtClean="0"/>
              <a:pPr>
                <a:defRPr/>
              </a:pPr>
              <a:t>33</a:t>
            </a:fld>
            <a:endParaRPr lang="en-US"/>
          </a:p>
        </p:txBody>
      </p:sp>
      <p:sp>
        <p:nvSpPr>
          <p:cNvPr id="12" name="Title 3">
            <a:extLst>
              <a:ext uri="{FF2B5EF4-FFF2-40B4-BE49-F238E27FC236}">
                <a16:creationId xmlns:a16="http://schemas.microsoft.com/office/drawing/2014/main" id="{66DF2862-7012-D647-9D59-D6044AC61E79}"/>
              </a:ext>
            </a:extLst>
          </p:cNvPr>
          <p:cNvSpPr>
            <a:spLocks noGrp="1"/>
          </p:cNvSpPr>
          <p:nvPr>
            <p:ph type="title"/>
          </p:nvPr>
        </p:nvSpPr>
        <p:spPr>
          <a:xfrm>
            <a:off x="470263" y="412287"/>
            <a:ext cx="8157007" cy="1089755"/>
          </a:xfrm>
        </p:spPr>
        <p:txBody>
          <a:bodyPr/>
          <a:lstStyle/>
          <a:p>
            <a:r>
              <a:rPr lang="en-US" dirty="0" err="1"/>
              <a:t>Comprendiendo</a:t>
            </a:r>
            <a:r>
              <a:rPr lang="en-US" dirty="0"/>
              <a:t> las </a:t>
            </a:r>
            <a:r>
              <a:rPr lang="en-US" dirty="0" err="1"/>
              <a:t>relaciones</a:t>
            </a:r>
            <a:r>
              <a:rPr lang="en-US" dirty="0"/>
              <a:t> de </a:t>
            </a:r>
            <a:r>
              <a:rPr lang="en-US" dirty="0" err="1"/>
              <a:t>datos</a:t>
            </a:r>
            <a:r>
              <a:rPr lang="en-US" dirty="0"/>
              <a:t> con Seaborn: ¿</a:t>
            </a:r>
            <a:r>
              <a:rPr lang="en-US" dirty="0" err="1"/>
              <a:t>Cuánto</a:t>
            </a:r>
            <a:r>
              <a:rPr lang="en-US" dirty="0"/>
              <a:t> </a:t>
            </a:r>
            <a:r>
              <a:rPr lang="en-US" dirty="0" err="1"/>
              <a:t>proponen</a:t>
            </a:r>
            <a:r>
              <a:rPr lang="en-US" dirty="0"/>
              <a:t> las personas?</a:t>
            </a:r>
          </a:p>
        </p:txBody>
      </p:sp>
      <p:sp>
        <p:nvSpPr>
          <p:cNvPr id="13" name="Content Placeholder 4">
            <a:extLst>
              <a:ext uri="{FF2B5EF4-FFF2-40B4-BE49-F238E27FC236}">
                <a16:creationId xmlns:a16="http://schemas.microsoft.com/office/drawing/2014/main" id="{69DBD835-2798-8B4F-8FCF-81EACC3336D1}"/>
              </a:ext>
            </a:extLst>
          </p:cNvPr>
          <p:cNvSpPr>
            <a:spLocks noGrp="1"/>
          </p:cNvSpPr>
          <p:nvPr>
            <p:ph idx="1"/>
          </p:nvPr>
        </p:nvSpPr>
        <p:spPr>
          <a:xfrm>
            <a:off x="679269" y="1502042"/>
            <a:ext cx="7948001" cy="477936"/>
          </a:xfrm>
        </p:spPr>
        <p:txBody>
          <a:bodyPr>
            <a:noAutofit/>
          </a:bodyPr>
          <a:lstStyle/>
          <a:p>
            <a:pPr marL="0" indent="0">
              <a:buNone/>
            </a:pPr>
            <a:r>
              <a:rPr lang="en-US" dirty="0" err="1"/>
              <a:t>Comencemos</a:t>
            </a:r>
            <a:r>
              <a:rPr lang="en-US" dirty="0"/>
              <a:t> con </a:t>
            </a:r>
            <a:r>
              <a:rPr lang="en-US" b="1" dirty="0" err="1"/>
              <a:t>FacetGrid</a:t>
            </a:r>
            <a:r>
              <a:rPr lang="en-US" dirty="0"/>
              <a:t>, que es un poco </a:t>
            </a:r>
            <a:r>
              <a:rPr lang="en-US" dirty="0" err="1"/>
              <a:t>como</a:t>
            </a:r>
            <a:r>
              <a:rPr lang="en-US" dirty="0"/>
              <a:t> un GROUP BY visual.</a:t>
            </a:r>
          </a:p>
        </p:txBody>
      </p:sp>
      <p:sp>
        <p:nvSpPr>
          <p:cNvPr id="14" name="Rectangle 13">
            <a:extLst>
              <a:ext uri="{FF2B5EF4-FFF2-40B4-BE49-F238E27FC236}">
                <a16:creationId xmlns:a16="http://schemas.microsoft.com/office/drawing/2014/main" id="{D2F7F9E5-3A00-EC4E-8CE6-8F2355E32030}"/>
              </a:ext>
            </a:extLst>
          </p:cNvPr>
          <p:cNvSpPr/>
          <p:nvPr/>
        </p:nvSpPr>
        <p:spPr>
          <a:xfrm>
            <a:off x="379652" y="1979978"/>
            <a:ext cx="8547234" cy="203132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Pregunta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cómo</a:t>
            </a:r>
            <a:r>
              <a:rPr lang="en-US" dirty="0">
                <a:solidFill>
                  <a:srgbClr val="008000"/>
                </a:solidFill>
                <a:latin typeface="Courier New" panose="02070309020205020404" pitchFamily="49" charset="0"/>
              </a:rPr>
              <a:t> la </a:t>
            </a:r>
            <a:r>
              <a:rPr lang="en-US" dirty="0" err="1">
                <a:solidFill>
                  <a:srgbClr val="008000"/>
                </a:solidFill>
                <a:latin typeface="Courier New" panose="02070309020205020404" pitchFamily="49" charset="0"/>
              </a:rPr>
              <a:t>gente</a:t>
            </a:r>
            <a:r>
              <a:rPr lang="en-US" dirty="0">
                <a:solidFill>
                  <a:srgbClr val="008000"/>
                </a:solidFill>
                <a:latin typeface="Courier New" panose="02070309020205020404" pitchFamily="49" charset="0"/>
              </a:rPr>
              <a:t> da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diferentes</a:t>
            </a:r>
            <a:r>
              <a:rPr lang="en-US" dirty="0">
                <a:solidFill>
                  <a:srgbClr val="008000"/>
                </a:solidFill>
                <a:latin typeface="Courier New" panose="02070309020205020404" pitchFamily="49" charset="0"/>
              </a:rPr>
              <a:t> días de la </a:t>
            </a:r>
            <a:r>
              <a:rPr lang="en-US" dirty="0" err="1">
                <a:solidFill>
                  <a:srgbClr val="008000"/>
                </a:solidFill>
                <a:latin typeface="Courier New" panose="02070309020205020404" pitchFamily="49" charset="0"/>
              </a:rPr>
              <a:t>semana</a:t>
            </a:r>
            <a:r>
              <a:rPr lang="en-US" dirty="0">
                <a:solidFill>
                  <a:srgbClr val="008000"/>
                </a:solidFill>
                <a:latin typeface="Courier New" panose="02070309020205020404" pitchFamily="49" charset="0"/>
              </a:rPr>
              <a:t>? </a:t>
            </a:r>
          </a:p>
          <a:p>
            <a:r>
              <a:rPr lang="en-US" dirty="0" err="1">
                <a:latin typeface="Courier New" panose="02070309020205020404" pitchFamily="49" charset="0"/>
              </a:rPr>
              <a:t>tips_dataset</a:t>
            </a:r>
            <a:r>
              <a:rPr lang="en-US" dirty="0">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 = </a:t>
            </a:r>
            <a:r>
              <a:rPr lang="en-US" dirty="0" err="1">
                <a:latin typeface="Courier New" panose="02070309020205020404" pitchFamily="49" charset="0"/>
              </a:rPr>
              <a:t>tips_dataset.apply</a:t>
            </a:r>
            <a:r>
              <a:rPr lang="en-US" dirty="0">
                <a:latin typeface="Courier New" panose="02070309020205020404" pitchFamily="49" charset="0"/>
              </a:rPr>
              <a:t>(lambda r: r[</a:t>
            </a:r>
            <a:r>
              <a:rPr lang="en-US" dirty="0">
                <a:solidFill>
                  <a:srgbClr val="A31515"/>
                </a:solidFill>
                <a:latin typeface="Courier New" panose="02070309020205020404" pitchFamily="49" charset="0"/>
              </a:rPr>
              <a:t>'tip'</a:t>
            </a:r>
            <a:r>
              <a:rPr lang="en-US" dirty="0">
                <a:latin typeface="Courier New" panose="02070309020205020404" pitchFamily="49" charset="0"/>
              </a:rPr>
              <a:t>]/r[</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axis=1)</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Cree un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a:t>
            </a:r>
            <a:r>
              <a:rPr lang="en-US" dirty="0">
                <a:solidFill>
                  <a:srgbClr val="008000"/>
                </a:solidFill>
                <a:latin typeface="Courier New" panose="02070309020205020404" pitchFamily="49" charset="0"/>
              </a:rPr>
              <a:t> para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valor de "</a:t>
            </a:r>
            <a:r>
              <a:rPr lang="en-US" dirty="0" err="1">
                <a:solidFill>
                  <a:srgbClr val="008000"/>
                </a:solidFill>
                <a:latin typeface="Courier New" panose="02070309020205020404" pitchFamily="49" charset="0"/>
              </a:rPr>
              <a:t>tiempo</a:t>
            </a:r>
            <a:r>
              <a:rPr lang="en-US" dirty="0">
                <a:solidFill>
                  <a:srgbClr val="008000"/>
                </a:solidFill>
                <a:latin typeface="Courier New" panose="02070309020205020404" pitchFamily="49" charset="0"/>
              </a:rPr>
              <a:t>" (almuerzo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a:t>
            </a:r>
            <a:r>
              <a:rPr lang="en-US" dirty="0" err="1">
                <a:solidFill>
                  <a:srgbClr val="008000"/>
                </a:solidFill>
                <a:latin typeface="Courier New" panose="02070309020205020404" pitchFamily="49" charset="0"/>
              </a:rPr>
              <a:t>cena</a:t>
            </a:r>
            <a:r>
              <a:rPr lang="en-US" dirty="0">
                <a:solidFill>
                  <a:srgbClr val="008000"/>
                </a:solidFill>
                <a:latin typeface="Courier New" panose="02070309020205020404" pitchFamily="49" charset="0"/>
              </a:rPr>
              <a:t>) </a:t>
            </a:r>
          </a:p>
          <a:p>
            <a:r>
              <a:rPr lang="en-US" dirty="0">
                <a:latin typeface="Courier New" panose="02070309020205020404" pitchFamily="49" charset="0"/>
              </a:rPr>
              <a:t>g = </a:t>
            </a:r>
            <a:r>
              <a:rPr lang="en-US" dirty="0" err="1">
                <a:latin typeface="Courier New" panose="02070309020205020404" pitchFamily="49" charset="0"/>
              </a:rPr>
              <a:t>sb.FacetGrid</a:t>
            </a:r>
            <a:r>
              <a:rPr lang="en-US" dirty="0">
                <a:latin typeface="Courier New" panose="02070309020205020404" pitchFamily="49" charset="0"/>
              </a:rPr>
              <a:t>(</a:t>
            </a:r>
            <a:r>
              <a:rPr lang="en-US" dirty="0" err="1">
                <a:latin typeface="Courier New" panose="02070309020205020404" pitchFamily="49" charset="0"/>
              </a:rPr>
              <a:t>tips_dataset</a:t>
            </a:r>
            <a:r>
              <a:rPr lang="en-US" dirty="0">
                <a:latin typeface="Courier New" panose="02070309020205020404" pitchFamily="49" charset="0"/>
              </a:rPr>
              <a:t>, col=</a:t>
            </a:r>
            <a:r>
              <a:rPr lang="en-US" dirty="0">
                <a:solidFill>
                  <a:srgbClr val="A31515"/>
                </a:solidFill>
                <a:latin typeface="Courier New" panose="02070309020205020404" pitchFamily="49" charset="0"/>
              </a:rPr>
              <a:t>'time'</a:t>
            </a:r>
            <a:r>
              <a:rPr lang="en-US" dirty="0">
                <a:latin typeface="Courier New" panose="02070309020205020404" pitchFamily="49" charset="0"/>
              </a:rPr>
              <a:t>, hue=</a:t>
            </a:r>
            <a:r>
              <a:rPr lang="en-US" dirty="0">
                <a:solidFill>
                  <a:srgbClr val="A31515"/>
                </a:solidFill>
                <a:latin typeface="Courier New" panose="02070309020205020404" pitchFamily="49" charset="0"/>
              </a:rPr>
              <a:t>'day’</a:t>
            </a:r>
            <a:r>
              <a:rPr lang="en-US" dirty="0">
                <a:latin typeface="Courier New" panose="02070309020205020404" pitchFamily="49" charset="0"/>
              </a:rPr>
              <a:t>, height=</a:t>
            </a:r>
            <a:r>
              <a:rPr lang="en-US" dirty="0">
                <a:solidFill>
                  <a:srgbClr val="09885A"/>
                </a:solidFill>
                <a:latin typeface="Courier New" panose="02070309020205020404" pitchFamily="49" charset="0"/>
              </a:rPr>
              <a:t>4</a:t>
            </a:r>
            <a:r>
              <a:rPr lang="en-US" dirty="0">
                <a:latin typeface="Courier New" panose="02070309020205020404" pitchFamily="49" charset="0"/>
              </a:rPr>
              <a:t>, aspect=</a:t>
            </a:r>
            <a:r>
              <a:rPr lang="en-US" dirty="0">
                <a:solidFill>
                  <a:srgbClr val="09885A"/>
                </a:solidFill>
                <a:latin typeface="Courier New" panose="02070309020205020404" pitchFamily="49" charset="0"/>
              </a:rPr>
              <a:t>1</a:t>
            </a:r>
            <a:r>
              <a:rPr lang="en-US" dirty="0">
                <a:latin typeface="Courier New" panose="02070309020205020404" pitchFamily="49" charset="0"/>
              </a:rPr>
              <a:t>)</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Trace la </a:t>
            </a:r>
            <a:r>
              <a:rPr lang="en-US" dirty="0" err="1">
                <a:solidFill>
                  <a:srgbClr val="008000"/>
                </a:solidFill>
                <a:latin typeface="Courier New" panose="02070309020205020404" pitchFamily="49" charset="0"/>
              </a:rPr>
              <a:t>factura</a:t>
            </a:r>
            <a:r>
              <a:rPr lang="en-US" dirty="0">
                <a:solidFill>
                  <a:srgbClr val="008000"/>
                </a:solidFill>
                <a:latin typeface="Courier New" panose="02070309020205020404" pitchFamily="49" charset="0"/>
              </a:rPr>
              <a:t> total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la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dentro de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latin typeface="Courier New" panose="02070309020205020404" pitchFamily="49" charset="0"/>
              </a:rPr>
              <a:t>g.</a:t>
            </a:r>
            <a:r>
              <a:rPr lang="en-US" dirty="0" err="1">
                <a:solidFill>
                  <a:srgbClr val="795E26"/>
                </a:solidFill>
                <a:latin typeface="Courier New" panose="02070309020205020404" pitchFamily="49" charset="0"/>
              </a:rPr>
              <a:t>map</a:t>
            </a:r>
            <a:r>
              <a:rPr lang="en-US" dirty="0">
                <a:latin typeface="Courier New" panose="02070309020205020404" pitchFamily="49" charset="0"/>
              </a:rPr>
              <a:t>(</a:t>
            </a:r>
            <a:r>
              <a:rPr lang="en-US" dirty="0" err="1">
                <a:latin typeface="Courier New" panose="02070309020205020404" pitchFamily="49" charset="0"/>
              </a:rPr>
              <a:t>plt.scatter</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a:t>
            </a:r>
          </a:p>
          <a:p>
            <a:r>
              <a:rPr lang="en-US" dirty="0" err="1">
                <a:latin typeface="Courier New" panose="02070309020205020404" pitchFamily="49" charset="0"/>
              </a:rPr>
              <a:t>g.add_legend</a:t>
            </a:r>
            <a:r>
              <a:rPr lang="en-US" dirty="0">
                <a:latin typeface="Courier New" panose="02070309020205020404" pitchFamily="49" charset="0"/>
              </a:rPr>
              <a:t>()</a:t>
            </a:r>
          </a:p>
        </p:txBody>
      </p:sp>
      <p:pic>
        <p:nvPicPr>
          <p:cNvPr id="6" name="Picture 5">
            <a:extLst>
              <a:ext uri="{FF2B5EF4-FFF2-40B4-BE49-F238E27FC236}">
                <a16:creationId xmlns:a16="http://schemas.microsoft.com/office/drawing/2014/main" id="{BD7596F4-C32F-470E-8AA4-1F6683B2832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352929" y="3597025"/>
            <a:ext cx="4391674" cy="1953292"/>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764373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4B90E5-2186-CF43-BDE8-05EA82D41C74}"/>
              </a:ext>
            </a:extLst>
          </p:cNvPr>
          <p:cNvSpPr>
            <a:spLocks noGrp="1"/>
          </p:cNvSpPr>
          <p:nvPr>
            <p:ph type="sldNum" sz="quarter" idx="12"/>
          </p:nvPr>
        </p:nvSpPr>
        <p:spPr/>
        <p:txBody>
          <a:bodyPr/>
          <a:lstStyle/>
          <a:p>
            <a:fld id="{05072F42-4DFA-4725-86F9-7594E4AB4EB5}" type="slidenum">
              <a:rPr lang="en-GB" smtClean="0"/>
              <a:pPr/>
              <a:t>34</a:t>
            </a:fld>
            <a:endParaRPr lang="en-GB"/>
          </a:p>
        </p:txBody>
      </p:sp>
      <p:sp>
        <p:nvSpPr>
          <p:cNvPr id="5" name="Slide Number Placeholder 2">
            <a:extLst>
              <a:ext uri="{FF2B5EF4-FFF2-40B4-BE49-F238E27FC236}">
                <a16:creationId xmlns:a16="http://schemas.microsoft.com/office/drawing/2014/main" id="{D41462BA-4C97-1544-969E-A4B564607546}"/>
              </a:ext>
            </a:extLst>
          </p:cNvPr>
          <p:cNvSpPr txBox="1">
            <a:spLocks/>
          </p:cNvSpPr>
          <p:nvPr/>
        </p:nvSpPr>
        <p:spPr>
          <a:xfrm>
            <a:off x="8213725" y="5281613"/>
            <a:ext cx="414338" cy="304800"/>
          </a:xfrm>
          <a:prstGeom prst="rect">
            <a:avLst/>
          </a:prstGeom>
          <a:noFill/>
          <a:ln>
            <a:noFill/>
          </a:ln>
        </p:spPr>
        <p:txBody>
          <a:bodyPr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8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defRPr/>
            </a:pPr>
            <a:fld id="{B9495505-AA8D-4EA2-BB21-59D01CA86624}" type="slidenum">
              <a:rPr lang="en-US" smtClean="0"/>
              <a:pPr>
                <a:defRPr/>
              </a:pPr>
              <a:t>34</a:t>
            </a:fld>
            <a:endParaRPr lang="en-US"/>
          </a:p>
        </p:txBody>
      </p:sp>
      <p:sp>
        <p:nvSpPr>
          <p:cNvPr id="6" name="Title 3">
            <a:extLst>
              <a:ext uri="{FF2B5EF4-FFF2-40B4-BE49-F238E27FC236}">
                <a16:creationId xmlns:a16="http://schemas.microsoft.com/office/drawing/2014/main" id="{718CCAC7-4AA8-E64E-A0B0-A3CCC0E0CD84}"/>
              </a:ext>
            </a:extLst>
          </p:cNvPr>
          <p:cNvSpPr txBox="1">
            <a:spLocks/>
          </p:cNvSpPr>
          <p:nvPr/>
        </p:nvSpPr>
        <p:spPr>
          <a:xfrm>
            <a:off x="470263" y="412287"/>
            <a:ext cx="8157007" cy="1089755"/>
          </a:xfrm>
          <a:prstGeom prst="rect">
            <a:avLst/>
          </a:prstGeom>
          <a:noFill/>
          <a:ln>
            <a:noFill/>
          </a:ln>
        </p:spPr>
        <p:txBody>
          <a:bodyPr wrap="square" lIns="91425" tIns="91425" rIns="91425" bIns="91425" anchor="ctr" anchorCtr="0"/>
          <a:lstStyle>
            <a:defPPr marR="0" lvl="0" algn="l" rtl="0">
              <a:lnSpc>
                <a:spcPct val="100000"/>
              </a:lnSpc>
              <a:spcBef>
                <a:spcPts val="0"/>
              </a:spcBef>
              <a:spcAft>
                <a:spcPts val="0"/>
              </a:spcAft>
            </a:defPPr>
            <a:lvl1pPr marL="0" marR="0" lvl="0" indent="0" algn="ctr" rtl="0" eaLnBrk="1" hangingPunct="1">
              <a:lnSpc>
                <a:spcPct val="100000"/>
              </a:lnSpc>
              <a:spcBef>
                <a:spcPts val="0"/>
              </a:spcBef>
              <a:spcAft>
                <a:spcPts val="0"/>
              </a:spcAft>
              <a:buClr>
                <a:schemeClr val="dk1"/>
              </a:buClr>
              <a:buSzPts val="3200"/>
              <a:buFont typeface="Franklin Gothic"/>
              <a:buNone/>
              <a:defRPr sz="3200" b="0" i="0" u="none" strike="noStrike" cap="none">
                <a:solidFill>
                  <a:schemeClr val="dk1"/>
                </a:solidFill>
                <a:latin typeface="Franklin Gothic"/>
                <a:ea typeface="Franklin Gothic"/>
                <a:cs typeface="Franklin Gothic"/>
                <a:sym typeface="Franklin Gothic"/>
              </a:defRPr>
            </a:lvl1pPr>
            <a:lvl2pPr marL="0" marR="0" lvl="1" indent="0" algn="l" rtl="0">
              <a:spcBef>
                <a:spcPts val="0"/>
              </a:spcBef>
              <a:buSzPts val="1400"/>
              <a:buNone/>
              <a:defRPr sz="1800" b="0" i="0" u="none" strike="noStrike" cap="none">
                <a:solidFill>
                  <a:schemeClr val="dk2"/>
                </a:solidFill>
              </a:defRPr>
            </a:lvl2pPr>
            <a:lvl3pPr marL="0" marR="0" lvl="2" indent="0" algn="l" rtl="0">
              <a:spcBef>
                <a:spcPts val="0"/>
              </a:spcBef>
              <a:buSzPts val="1400"/>
              <a:buNone/>
              <a:defRPr sz="1800" b="0" i="0" u="none" strike="noStrike" cap="none">
                <a:solidFill>
                  <a:schemeClr val="dk2"/>
                </a:solidFill>
              </a:defRPr>
            </a:lvl3pPr>
            <a:lvl4pPr marL="0" marR="0" lvl="3" indent="0" algn="l" rtl="0">
              <a:spcBef>
                <a:spcPts val="0"/>
              </a:spcBef>
              <a:buSzPts val="1400"/>
              <a:buNone/>
              <a:defRPr sz="1800" b="0" i="0" u="none" strike="noStrike" cap="none">
                <a:solidFill>
                  <a:schemeClr val="dk2"/>
                </a:solidFill>
              </a:defRPr>
            </a:lvl4pPr>
            <a:lvl5pPr marL="0" marR="0" lvl="4" indent="0" algn="l" rtl="0">
              <a:spcBef>
                <a:spcPts val="0"/>
              </a:spcBef>
              <a:buSzPts val="1400"/>
              <a:buNone/>
              <a:defRPr sz="1800" b="0" i="0" u="none" strike="noStrike" cap="none">
                <a:solidFill>
                  <a:schemeClr val="dk2"/>
                </a:solidFill>
              </a:defRPr>
            </a:lvl5pPr>
            <a:lvl6pPr marL="0" marR="0" lvl="5" indent="0" algn="l" rtl="0">
              <a:spcBef>
                <a:spcPts val="0"/>
              </a:spcBef>
              <a:buSzPts val="1400"/>
              <a:buNone/>
              <a:defRPr sz="1800" b="0" i="0" u="none" strike="noStrike" cap="none">
                <a:solidFill>
                  <a:schemeClr val="dk2"/>
                </a:solidFill>
              </a:defRPr>
            </a:lvl6pPr>
            <a:lvl7pPr marL="0" marR="0" lvl="6" indent="0" algn="l" rtl="0">
              <a:spcBef>
                <a:spcPts val="0"/>
              </a:spcBef>
              <a:buSzPts val="1400"/>
              <a:buNone/>
              <a:defRPr sz="1800" b="0" i="0" u="none" strike="noStrike" cap="none">
                <a:solidFill>
                  <a:schemeClr val="dk2"/>
                </a:solidFill>
              </a:defRPr>
            </a:lvl7pPr>
            <a:lvl8pPr marL="0" marR="0" lvl="7" indent="0" algn="l" rtl="0">
              <a:spcBef>
                <a:spcPts val="0"/>
              </a:spcBef>
              <a:buSzPts val="1400"/>
              <a:buNone/>
              <a:defRPr sz="1800" b="0" i="0" u="none" strike="noStrike" cap="none">
                <a:solidFill>
                  <a:schemeClr val="dk2"/>
                </a:solidFill>
              </a:defRPr>
            </a:lvl8pPr>
            <a:lvl9pPr marL="0" marR="0" lvl="8" indent="0" algn="l" rtl="0">
              <a:spcBef>
                <a:spcPts val="0"/>
              </a:spcBef>
              <a:buSzPts val="1400"/>
              <a:buNone/>
              <a:defRPr sz="1800" b="0" i="0" u="none" strike="noStrike" cap="none">
                <a:solidFill>
                  <a:schemeClr val="dk2"/>
                </a:solidFill>
              </a:defRPr>
            </a:lvl9pPr>
          </a:lstStyle>
          <a:p>
            <a:r>
              <a:rPr lang="en-US" dirty="0" err="1"/>
              <a:t>Comprendiendo</a:t>
            </a:r>
            <a:r>
              <a:rPr lang="en-US" dirty="0"/>
              <a:t> las </a:t>
            </a:r>
            <a:r>
              <a:rPr lang="en-US" dirty="0" err="1"/>
              <a:t>relaciones</a:t>
            </a:r>
            <a:r>
              <a:rPr lang="en-US" dirty="0"/>
              <a:t> de </a:t>
            </a:r>
            <a:r>
              <a:rPr lang="en-US" dirty="0" err="1"/>
              <a:t>datos</a:t>
            </a:r>
            <a:r>
              <a:rPr lang="en-US" dirty="0"/>
              <a:t> con Seaborn: ¿</a:t>
            </a:r>
            <a:r>
              <a:rPr lang="en-US" dirty="0" err="1"/>
              <a:t>Cuánto</a:t>
            </a:r>
            <a:r>
              <a:rPr lang="en-US" dirty="0"/>
              <a:t> </a:t>
            </a:r>
            <a:r>
              <a:rPr lang="en-US" dirty="0" err="1"/>
              <a:t>proponen</a:t>
            </a:r>
            <a:r>
              <a:rPr lang="en-US" dirty="0"/>
              <a:t> las personas?</a:t>
            </a:r>
          </a:p>
        </p:txBody>
      </p:sp>
      <p:sp>
        <p:nvSpPr>
          <p:cNvPr id="7" name="Content Placeholder 4">
            <a:extLst>
              <a:ext uri="{FF2B5EF4-FFF2-40B4-BE49-F238E27FC236}">
                <a16:creationId xmlns:a16="http://schemas.microsoft.com/office/drawing/2014/main" id="{B5DB7233-0905-CA4E-A158-86A389A350A6}"/>
              </a:ext>
            </a:extLst>
          </p:cNvPr>
          <p:cNvSpPr txBox="1">
            <a:spLocks/>
          </p:cNvSpPr>
          <p:nvPr/>
        </p:nvSpPr>
        <p:spPr>
          <a:xfrm>
            <a:off x="679269" y="1502042"/>
            <a:ext cx="7948001" cy="477936"/>
          </a:xfrm>
          <a:prstGeom prst="rect">
            <a:avLst/>
          </a:prstGeom>
          <a:noFill/>
          <a:ln>
            <a:noFill/>
          </a:ln>
        </p:spPr>
        <p:txBody>
          <a:bodyPr wrap="square" lIns="91425" tIns="91425" rIns="91425" bIns="91425" anchor="ctr" anchorCtr="0">
            <a:noAutofit/>
          </a:bodyPr>
          <a:lstStyle>
            <a:defPPr marR="0" lvl="0" algn="l" rtl="0">
              <a:lnSpc>
                <a:spcPct val="100000"/>
              </a:lnSpc>
              <a:spcBef>
                <a:spcPts val="0"/>
              </a:spcBef>
              <a:spcAft>
                <a:spcPts val="0"/>
              </a:spcAft>
            </a:defPPr>
            <a:lvl1pPr marL="401638" marR="0" lvl="0" indent="-182563" algn="l" rtl="0" eaLnBrk="1" hangingPunct="1">
              <a:lnSpc>
                <a:spcPct val="100000"/>
              </a:lnSpc>
              <a:spcBef>
                <a:spcPts val="480"/>
              </a:spcBef>
              <a:spcAft>
                <a:spcPts val="375"/>
              </a:spcAft>
              <a:buClr>
                <a:srgbClr val="7E241A"/>
              </a:buClr>
              <a:buSzPct val="150000"/>
              <a:buFont typeface="Arial"/>
              <a:buChar char="•"/>
              <a:defRPr sz="2000" b="0" i="0" u="none" strike="noStrike" cap="none">
                <a:solidFill>
                  <a:schemeClr val="dk1"/>
                </a:solidFill>
                <a:latin typeface="Helvetica"/>
                <a:ea typeface="Constantia"/>
                <a:cs typeface="Helvetica"/>
                <a:sym typeface="Constantia"/>
              </a:defRPr>
            </a:lvl1pPr>
            <a:lvl2pPr marL="630238" marR="0" lvl="1" indent="-149225" algn="l" rtl="0" eaLnBrk="1" hangingPunct="1">
              <a:lnSpc>
                <a:spcPct val="100000"/>
              </a:lnSpc>
              <a:spcBef>
                <a:spcPts val="440"/>
              </a:spcBef>
              <a:spcAft>
                <a:spcPts val="375"/>
              </a:spcAft>
              <a:buClr>
                <a:srgbClr val="7E241A"/>
              </a:buClr>
              <a:buSzPct val="150000"/>
              <a:buFont typeface="Arial"/>
              <a:buChar char="•"/>
              <a:defRPr sz="1800" b="0" i="0" u="none" strike="noStrike" cap="none">
                <a:solidFill>
                  <a:schemeClr val="dk1"/>
                </a:solidFill>
                <a:latin typeface="Helvetica"/>
                <a:ea typeface="Constantia"/>
                <a:cs typeface="Helvetica"/>
                <a:sym typeface="Constantia"/>
              </a:defRPr>
            </a:lvl2pPr>
            <a:lvl3pPr marL="914400" marR="0" lvl="2" indent="-171450" algn="l" rtl="0" eaLnBrk="1" hangingPunct="1">
              <a:lnSpc>
                <a:spcPct val="100000"/>
              </a:lnSpc>
              <a:spcBef>
                <a:spcPts val="400"/>
              </a:spcBef>
              <a:spcAft>
                <a:spcPts val="375"/>
              </a:spcAft>
              <a:buClr>
                <a:srgbClr val="7E241A"/>
              </a:buClr>
              <a:buSzPct val="150000"/>
              <a:buFont typeface="Arial"/>
              <a:buChar char="•"/>
              <a:defRPr sz="1600" b="0" i="0" u="none" strike="noStrike" cap="none">
                <a:solidFill>
                  <a:schemeClr val="dk1"/>
                </a:solidFill>
                <a:latin typeface="Helvetica"/>
                <a:ea typeface="Constantia"/>
                <a:cs typeface="Helvetica"/>
                <a:sym typeface="Constantia"/>
              </a:defRPr>
            </a:lvl3pPr>
            <a:lvl4pPr marL="1143000" marR="0" lvl="3" indent="-128588" algn="l" rtl="0" eaLnBrk="1" hangingPunct="1">
              <a:lnSpc>
                <a:spcPct val="100000"/>
              </a:lnSpc>
              <a:spcBef>
                <a:spcPts val="360"/>
              </a:spcBef>
              <a:spcAft>
                <a:spcPts val="375"/>
              </a:spcAft>
              <a:buClr>
                <a:srgbClr val="7E241A"/>
              </a:buClr>
              <a:buSzPct val="150000"/>
              <a:buFont typeface="Arial"/>
              <a:buChar char="•"/>
              <a:defRPr sz="1400" b="0" i="0" u="none" strike="noStrike" cap="none">
                <a:solidFill>
                  <a:schemeClr val="dk1"/>
                </a:solidFill>
                <a:latin typeface="Helvetica"/>
                <a:ea typeface="Constantia"/>
                <a:cs typeface="Helvetica"/>
                <a:sym typeface="Constantia"/>
              </a:defRPr>
            </a:lvl4pPr>
            <a:lvl5pPr marL="1371600" marR="0" lvl="4" indent="-95250" algn="l" rtl="0" eaLnBrk="1" hangingPunct="1">
              <a:lnSpc>
                <a:spcPct val="100000"/>
              </a:lnSpc>
              <a:spcBef>
                <a:spcPts val="320"/>
              </a:spcBef>
              <a:spcAft>
                <a:spcPts val="375"/>
              </a:spcAft>
              <a:buClr>
                <a:srgbClr val="7E241A"/>
              </a:buClr>
              <a:buSzPct val="150000"/>
              <a:buFont typeface="Arial"/>
              <a:buChar char="•"/>
              <a:defRPr sz="1200" b="0" i="0" u="none" strike="noStrike" cap="none">
                <a:solidFill>
                  <a:schemeClr val="dk1"/>
                </a:solidFill>
                <a:latin typeface="Helvetica"/>
                <a:ea typeface="Constantia"/>
                <a:cs typeface="Helvetica"/>
                <a:sym typeface="Constantia"/>
              </a:defRPr>
            </a:lvl5pPr>
            <a:lvl6pPr marL="1571562" marR="0" lvl="5" indent="-68596" algn="l" rtl="0" eaLnBrk="1" hangingPunct="1">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6pPr>
            <a:lvl7pPr marL="1857301" marR="0" lvl="6" indent="-74935" algn="l" rtl="0" eaLnBrk="1" hangingPunct="1">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7pPr>
            <a:lvl8pPr marL="2143039" marR="0" lvl="7" indent="-68573" algn="l" rtl="0" eaLnBrk="1" hangingPunct="1">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8pPr>
            <a:lvl9pPr marL="2428778" marR="0" lvl="8" indent="-74912" algn="l" rtl="0" eaLnBrk="1" hangingPunct="1">
              <a:lnSpc>
                <a:spcPct val="100000"/>
              </a:lnSpc>
              <a:spcBef>
                <a:spcPts val="175"/>
              </a:spcBef>
              <a:spcAft>
                <a:spcPts val="375"/>
              </a:spcAft>
              <a:buClr>
                <a:srgbClr val="7E241A"/>
              </a:buClr>
              <a:buSzPts val="1269"/>
              <a:buFont typeface="Arial"/>
              <a:buChar char="•"/>
              <a:defRPr sz="875" b="0" i="0" u="none" strike="noStrike" cap="none">
                <a:solidFill>
                  <a:schemeClr val="dk1"/>
                </a:solidFill>
                <a:latin typeface="Corbel"/>
                <a:ea typeface="Corbel"/>
                <a:cs typeface="Corbel"/>
                <a:sym typeface="Corbel"/>
              </a:defRPr>
            </a:lvl9pPr>
          </a:lstStyle>
          <a:p>
            <a:pPr marL="0" indent="0">
              <a:buNone/>
            </a:pPr>
            <a:r>
              <a:rPr lang="en-US" dirty="0" err="1"/>
              <a:t>Comencemos</a:t>
            </a:r>
            <a:r>
              <a:rPr lang="en-US" dirty="0"/>
              <a:t> con </a:t>
            </a:r>
            <a:r>
              <a:rPr lang="en-US" b="1" dirty="0" err="1"/>
              <a:t>FacetGrid</a:t>
            </a:r>
            <a:r>
              <a:rPr lang="en-US" dirty="0"/>
              <a:t>, que es un poco </a:t>
            </a:r>
            <a:r>
              <a:rPr lang="en-US" dirty="0" err="1"/>
              <a:t>como</a:t>
            </a:r>
            <a:r>
              <a:rPr lang="en-US" dirty="0"/>
              <a:t> un GROUP BY visual.</a:t>
            </a:r>
          </a:p>
        </p:txBody>
      </p:sp>
      <p:sp>
        <p:nvSpPr>
          <p:cNvPr id="8" name="Rectangle 7">
            <a:extLst>
              <a:ext uri="{FF2B5EF4-FFF2-40B4-BE49-F238E27FC236}">
                <a16:creationId xmlns:a16="http://schemas.microsoft.com/office/drawing/2014/main" id="{34951289-1D09-2B42-8324-22C1544682D9}"/>
              </a:ext>
            </a:extLst>
          </p:cNvPr>
          <p:cNvSpPr/>
          <p:nvPr/>
        </p:nvSpPr>
        <p:spPr>
          <a:xfrm>
            <a:off x="379652" y="1979978"/>
            <a:ext cx="8547234" cy="203132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Pregunta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cómo</a:t>
            </a:r>
            <a:r>
              <a:rPr lang="en-US" dirty="0">
                <a:solidFill>
                  <a:srgbClr val="008000"/>
                </a:solidFill>
                <a:latin typeface="Courier New" panose="02070309020205020404" pitchFamily="49" charset="0"/>
              </a:rPr>
              <a:t> la </a:t>
            </a:r>
            <a:r>
              <a:rPr lang="en-US" dirty="0" err="1">
                <a:solidFill>
                  <a:srgbClr val="008000"/>
                </a:solidFill>
                <a:latin typeface="Courier New" panose="02070309020205020404" pitchFamily="49" charset="0"/>
              </a:rPr>
              <a:t>gente</a:t>
            </a:r>
            <a:r>
              <a:rPr lang="en-US" dirty="0">
                <a:solidFill>
                  <a:srgbClr val="008000"/>
                </a:solidFill>
                <a:latin typeface="Courier New" panose="02070309020205020404" pitchFamily="49" charset="0"/>
              </a:rPr>
              <a:t> da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diferentes</a:t>
            </a:r>
            <a:r>
              <a:rPr lang="en-US" dirty="0">
                <a:solidFill>
                  <a:srgbClr val="008000"/>
                </a:solidFill>
                <a:latin typeface="Courier New" panose="02070309020205020404" pitchFamily="49" charset="0"/>
              </a:rPr>
              <a:t> días de la </a:t>
            </a:r>
            <a:r>
              <a:rPr lang="en-US" dirty="0" err="1">
                <a:solidFill>
                  <a:srgbClr val="008000"/>
                </a:solidFill>
                <a:latin typeface="Courier New" panose="02070309020205020404" pitchFamily="49" charset="0"/>
              </a:rPr>
              <a:t>semana</a:t>
            </a:r>
            <a:r>
              <a:rPr lang="en-US" dirty="0">
                <a:solidFill>
                  <a:srgbClr val="008000"/>
                </a:solidFill>
                <a:latin typeface="Courier New" panose="02070309020205020404" pitchFamily="49" charset="0"/>
              </a:rPr>
              <a:t>? </a:t>
            </a:r>
          </a:p>
          <a:p>
            <a:r>
              <a:rPr lang="en-US" dirty="0" err="1">
                <a:latin typeface="Courier New" panose="02070309020205020404" pitchFamily="49" charset="0"/>
              </a:rPr>
              <a:t>tips_dataset</a:t>
            </a:r>
            <a:r>
              <a:rPr lang="en-US" dirty="0">
                <a:latin typeface="Courier New" panose="02070309020205020404" pitchFamily="49" charset="0"/>
              </a:rPr>
              <a:t>[</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 = </a:t>
            </a:r>
            <a:r>
              <a:rPr lang="en-US" dirty="0" err="1">
                <a:latin typeface="Courier New" panose="02070309020205020404" pitchFamily="49" charset="0"/>
              </a:rPr>
              <a:t>tips_dataset.apply</a:t>
            </a:r>
            <a:r>
              <a:rPr lang="en-US" dirty="0">
                <a:latin typeface="Courier New" panose="02070309020205020404" pitchFamily="49" charset="0"/>
              </a:rPr>
              <a:t>(lambda r: r[</a:t>
            </a:r>
            <a:r>
              <a:rPr lang="en-US" dirty="0">
                <a:solidFill>
                  <a:srgbClr val="A31515"/>
                </a:solidFill>
                <a:latin typeface="Courier New" panose="02070309020205020404" pitchFamily="49" charset="0"/>
              </a:rPr>
              <a:t>'tip'</a:t>
            </a:r>
            <a:r>
              <a:rPr lang="en-US" dirty="0">
                <a:latin typeface="Courier New" panose="02070309020205020404" pitchFamily="49" charset="0"/>
              </a:rPr>
              <a:t>]/r[</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axis=1)</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Cree un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diferente</a:t>
            </a:r>
            <a:r>
              <a:rPr lang="en-US" dirty="0">
                <a:solidFill>
                  <a:srgbClr val="008000"/>
                </a:solidFill>
                <a:latin typeface="Courier New" panose="02070309020205020404" pitchFamily="49" charset="0"/>
              </a:rPr>
              <a:t> para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valor de "</a:t>
            </a:r>
            <a:r>
              <a:rPr lang="en-US" dirty="0" err="1">
                <a:solidFill>
                  <a:srgbClr val="008000"/>
                </a:solidFill>
                <a:latin typeface="Courier New" panose="02070309020205020404" pitchFamily="49" charset="0"/>
              </a:rPr>
              <a:t>tiempo</a:t>
            </a:r>
            <a:r>
              <a:rPr lang="en-US" dirty="0">
                <a:solidFill>
                  <a:srgbClr val="008000"/>
                </a:solidFill>
                <a:latin typeface="Courier New" panose="02070309020205020404" pitchFamily="49" charset="0"/>
              </a:rPr>
              <a:t>" (almuerzo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a:t>
            </a:r>
            <a:r>
              <a:rPr lang="en-US" dirty="0" err="1">
                <a:solidFill>
                  <a:srgbClr val="008000"/>
                </a:solidFill>
                <a:latin typeface="Courier New" panose="02070309020205020404" pitchFamily="49" charset="0"/>
              </a:rPr>
              <a:t>cena</a:t>
            </a:r>
            <a:r>
              <a:rPr lang="en-US" dirty="0">
                <a:solidFill>
                  <a:srgbClr val="008000"/>
                </a:solidFill>
                <a:latin typeface="Courier New" panose="02070309020205020404" pitchFamily="49" charset="0"/>
              </a:rPr>
              <a:t>) </a:t>
            </a:r>
          </a:p>
          <a:p>
            <a:r>
              <a:rPr lang="en-US" dirty="0">
                <a:latin typeface="Courier New" panose="02070309020205020404" pitchFamily="49" charset="0"/>
              </a:rPr>
              <a:t>g = </a:t>
            </a:r>
            <a:r>
              <a:rPr lang="en-US" dirty="0" err="1">
                <a:latin typeface="Courier New" panose="02070309020205020404" pitchFamily="49" charset="0"/>
              </a:rPr>
              <a:t>sb.FacetGrid</a:t>
            </a:r>
            <a:r>
              <a:rPr lang="en-US" dirty="0">
                <a:latin typeface="Courier New" panose="02070309020205020404" pitchFamily="49" charset="0"/>
              </a:rPr>
              <a:t>(</a:t>
            </a:r>
            <a:r>
              <a:rPr lang="en-US" dirty="0" err="1">
                <a:latin typeface="Courier New" panose="02070309020205020404" pitchFamily="49" charset="0"/>
              </a:rPr>
              <a:t>tips_dataset</a:t>
            </a:r>
            <a:r>
              <a:rPr lang="en-US" dirty="0">
                <a:latin typeface="Courier New" panose="02070309020205020404" pitchFamily="49" charset="0"/>
              </a:rPr>
              <a:t>, col=</a:t>
            </a:r>
            <a:r>
              <a:rPr lang="en-US" dirty="0">
                <a:solidFill>
                  <a:srgbClr val="A31515"/>
                </a:solidFill>
                <a:latin typeface="Courier New" panose="02070309020205020404" pitchFamily="49" charset="0"/>
              </a:rPr>
              <a:t>'time'</a:t>
            </a:r>
            <a:r>
              <a:rPr lang="en-US" dirty="0">
                <a:latin typeface="Courier New" panose="02070309020205020404" pitchFamily="49" charset="0"/>
              </a:rPr>
              <a:t>, hue=</a:t>
            </a:r>
            <a:r>
              <a:rPr lang="en-US" dirty="0">
                <a:solidFill>
                  <a:srgbClr val="A31515"/>
                </a:solidFill>
                <a:latin typeface="Courier New" panose="02070309020205020404" pitchFamily="49" charset="0"/>
              </a:rPr>
              <a:t>'day’</a:t>
            </a:r>
            <a:r>
              <a:rPr lang="en-US" dirty="0">
                <a:latin typeface="Courier New" panose="02070309020205020404" pitchFamily="49" charset="0"/>
              </a:rPr>
              <a:t>, height=</a:t>
            </a:r>
            <a:r>
              <a:rPr lang="en-US" dirty="0">
                <a:solidFill>
                  <a:srgbClr val="09885A"/>
                </a:solidFill>
                <a:latin typeface="Courier New" panose="02070309020205020404" pitchFamily="49" charset="0"/>
              </a:rPr>
              <a:t>4</a:t>
            </a:r>
            <a:r>
              <a:rPr lang="en-US" dirty="0">
                <a:latin typeface="Courier New" panose="02070309020205020404" pitchFamily="49" charset="0"/>
              </a:rPr>
              <a:t>, aspect=</a:t>
            </a:r>
            <a:r>
              <a:rPr lang="en-US" dirty="0">
                <a:solidFill>
                  <a:srgbClr val="09885A"/>
                </a:solidFill>
                <a:latin typeface="Courier New" panose="02070309020205020404" pitchFamily="49" charset="0"/>
              </a:rPr>
              <a:t>1</a:t>
            </a:r>
            <a:r>
              <a:rPr lang="en-US" dirty="0">
                <a:latin typeface="Courier New" panose="02070309020205020404" pitchFamily="49" charset="0"/>
              </a:rPr>
              <a:t>)</a:t>
            </a:r>
            <a:endParaRPr lang="en-US" dirty="0">
              <a:solidFill>
                <a:srgbClr val="008000"/>
              </a:solidFill>
              <a:latin typeface="Courier New" panose="02070309020205020404" pitchFamily="49" charset="0"/>
            </a:endParaRPr>
          </a:p>
          <a:p>
            <a:r>
              <a:rPr lang="en-US" dirty="0">
                <a:solidFill>
                  <a:srgbClr val="008000"/>
                </a:solidFill>
                <a:latin typeface="Courier New" panose="02070309020205020404" pitchFamily="49" charset="0"/>
              </a:rPr>
              <a:t># Trace la </a:t>
            </a:r>
            <a:r>
              <a:rPr lang="en-US" dirty="0" err="1">
                <a:solidFill>
                  <a:srgbClr val="008000"/>
                </a:solidFill>
                <a:latin typeface="Courier New" panose="02070309020205020404" pitchFamily="49" charset="0"/>
              </a:rPr>
              <a:t>factura</a:t>
            </a:r>
            <a:r>
              <a:rPr lang="en-US" dirty="0">
                <a:solidFill>
                  <a:srgbClr val="008000"/>
                </a:solidFill>
                <a:latin typeface="Courier New" panose="02070309020205020404" pitchFamily="49" charset="0"/>
              </a:rPr>
              <a:t> total </a:t>
            </a:r>
            <a:r>
              <a:rPr lang="en-US" dirty="0" err="1">
                <a:solidFill>
                  <a:srgbClr val="008000"/>
                </a:solidFill>
                <a:latin typeface="Courier New" panose="02070309020205020404" pitchFamily="49" charset="0"/>
              </a:rPr>
              <a:t>frente</a:t>
            </a:r>
            <a:r>
              <a:rPr lang="en-US" dirty="0">
                <a:solidFill>
                  <a:srgbClr val="008000"/>
                </a:solidFill>
                <a:latin typeface="Courier New" panose="02070309020205020404" pitchFamily="49" charset="0"/>
              </a:rPr>
              <a:t> a la </a:t>
            </a:r>
            <a:r>
              <a:rPr lang="en-US" dirty="0" err="1">
                <a:solidFill>
                  <a:srgbClr val="008000"/>
                </a:solidFill>
                <a:latin typeface="Courier New" panose="02070309020205020404" pitchFamily="49" charset="0"/>
              </a:rPr>
              <a:t>propina</a:t>
            </a:r>
            <a:r>
              <a:rPr lang="en-US" dirty="0">
                <a:solidFill>
                  <a:srgbClr val="008000"/>
                </a:solidFill>
                <a:latin typeface="Courier New" panose="02070309020205020404" pitchFamily="49" charset="0"/>
              </a:rPr>
              <a:t> dentro de </a:t>
            </a:r>
            <a:r>
              <a:rPr lang="en-US" dirty="0" err="1">
                <a:solidFill>
                  <a:srgbClr val="008000"/>
                </a:solidFill>
                <a:latin typeface="Courier New" panose="02070309020205020404" pitchFamily="49" charset="0"/>
              </a:rPr>
              <a:t>cada</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gráfico</a:t>
            </a:r>
            <a:r>
              <a:rPr lang="en-US" dirty="0">
                <a:solidFill>
                  <a:srgbClr val="008000"/>
                </a:solidFill>
                <a:latin typeface="Courier New" panose="02070309020205020404" pitchFamily="49" charset="0"/>
              </a:rPr>
              <a:t> </a:t>
            </a:r>
            <a:r>
              <a:rPr lang="en-US" dirty="0" err="1">
                <a:latin typeface="Courier New" panose="02070309020205020404" pitchFamily="49" charset="0"/>
              </a:rPr>
              <a:t>g.</a:t>
            </a:r>
            <a:r>
              <a:rPr lang="en-US" dirty="0" err="1">
                <a:solidFill>
                  <a:srgbClr val="795E26"/>
                </a:solidFill>
                <a:latin typeface="Courier New" panose="02070309020205020404" pitchFamily="49" charset="0"/>
              </a:rPr>
              <a:t>map</a:t>
            </a:r>
            <a:r>
              <a:rPr lang="en-US" dirty="0">
                <a:latin typeface="Courier New" panose="02070309020205020404" pitchFamily="49" charset="0"/>
              </a:rPr>
              <a:t>(</a:t>
            </a:r>
            <a:r>
              <a:rPr lang="en-US" dirty="0" err="1">
                <a:latin typeface="Courier New" panose="02070309020205020404" pitchFamily="49" charset="0"/>
              </a:rPr>
              <a:t>plt.scatter</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total_bill</a:t>
            </a:r>
            <a:r>
              <a:rPr lang="en-US" dirty="0">
                <a:solidFill>
                  <a:srgbClr val="A31515"/>
                </a:solidFill>
                <a:latin typeface="Courier New" panose="02070309020205020404" pitchFamily="49" charset="0"/>
              </a:rPr>
              <a:t>'</a:t>
            </a:r>
            <a:r>
              <a:rPr lang="en-US" dirty="0">
                <a:latin typeface="Courier New" panose="02070309020205020404" pitchFamily="49" charset="0"/>
              </a:rPr>
              <a:t>, </a:t>
            </a:r>
            <a:r>
              <a:rPr lang="en-US" dirty="0">
                <a:solidFill>
                  <a:srgbClr val="A31515"/>
                </a:solidFill>
                <a:latin typeface="Courier New" panose="02070309020205020404" pitchFamily="49" charset="0"/>
              </a:rPr>
              <a:t>'</a:t>
            </a:r>
            <a:r>
              <a:rPr lang="en-US" dirty="0" err="1">
                <a:solidFill>
                  <a:srgbClr val="A31515"/>
                </a:solidFill>
                <a:latin typeface="Courier New" panose="02070309020205020404" pitchFamily="49" charset="0"/>
              </a:rPr>
              <a:t>tip_pct</a:t>
            </a:r>
            <a:r>
              <a:rPr lang="en-US" dirty="0">
                <a:solidFill>
                  <a:srgbClr val="A31515"/>
                </a:solidFill>
                <a:latin typeface="Courier New" panose="02070309020205020404" pitchFamily="49" charset="0"/>
              </a:rPr>
              <a:t>'</a:t>
            </a:r>
            <a:r>
              <a:rPr lang="en-US" dirty="0">
                <a:latin typeface="Courier New" panose="02070309020205020404" pitchFamily="49" charset="0"/>
              </a:rPr>
              <a:t>)</a:t>
            </a:r>
          </a:p>
          <a:p>
            <a:r>
              <a:rPr lang="en-US" dirty="0" err="1">
                <a:latin typeface="Courier New" panose="02070309020205020404" pitchFamily="49" charset="0"/>
              </a:rPr>
              <a:t>g.add_legend</a:t>
            </a:r>
            <a:r>
              <a:rPr lang="en-US" dirty="0">
                <a:latin typeface="Courier New" panose="02070309020205020404" pitchFamily="49" charset="0"/>
              </a:rPr>
              <a:t>()</a:t>
            </a:r>
          </a:p>
        </p:txBody>
      </p:sp>
      <p:pic>
        <p:nvPicPr>
          <p:cNvPr id="9" name="Picture 8">
            <a:extLst>
              <a:ext uri="{FF2B5EF4-FFF2-40B4-BE49-F238E27FC236}">
                <a16:creationId xmlns:a16="http://schemas.microsoft.com/office/drawing/2014/main" id="{53052B7C-2078-6F4F-B278-5943E43EC3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52929" y="3597025"/>
            <a:ext cx="4391674" cy="1953292"/>
          </a:xfrm>
          <a:prstGeom prst="rect">
            <a:avLst/>
          </a:prstGeom>
          <a:ln>
            <a:noFill/>
          </a:ln>
          <a:effectLst/>
        </p:spPr>
      </p:pic>
      <p:pic>
        <p:nvPicPr>
          <p:cNvPr id="10" name="Picture 9">
            <a:extLst>
              <a:ext uri="{FF2B5EF4-FFF2-40B4-BE49-F238E27FC236}">
                <a16:creationId xmlns:a16="http://schemas.microsoft.com/office/drawing/2014/main" id="{EADF0C06-CD8D-D146-9618-CE191080710B}"/>
              </a:ext>
            </a:extLst>
          </p:cNvPr>
          <p:cNvPicPr>
            <a:picLocks noChangeAspect="1"/>
          </p:cNvPicPr>
          <p:nvPr/>
        </p:nvPicPr>
        <p:blipFill>
          <a:blip r:embed="rId3"/>
          <a:stretch>
            <a:fillRect/>
          </a:stretch>
        </p:blipFill>
        <p:spPr>
          <a:xfrm>
            <a:off x="2352929" y="1168396"/>
            <a:ext cx="4423286" cy="1885751"/>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02906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977" y="159738"/>
            <a:ext cx="8331294" cy="1089755"/>
          </a:xfrm>
        </p:spPr>
        <p:txBody>
          <a:bodyPr/>
          <a:lstStyle/>
          <a:p>
            <a:r>
              <a:rPr lang="en-US" dirty="0" err="1"/>
              <a:t>Cuadrículas</a:t>
            </a:r>
            <a:r>
              <a:rPr lang="en-US" dirty="0"/>
              <a:t> por pares: </a:t>
            </a:r>
            <a:r>
              <a:rPr lang="en-US" dirty="0" err="1"/>
              <a:t>comparaciones</a:t>
            </a:r>
            <a:r>
              <a:rPr lang="en-US" dirty="0"/>
              <a:t> por pares.</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35</a:t>
            </a:fld>
            <a:endParaRPr lang="en-GB"/>
          </a:p>
        </p:txBody>
      </p:sp>
      <p:sp>
        <p:nvSpPr>
          <p:cNvPr id="3" name="Rectangle 2">
            <a:extLst>
              <a:ext uri="{FF2B5EF4-FFF2-40B4-BE49-F238E27FC236}">
                <a16:creationId xmlns:a16="http://schemas.microsoft.com/office/drawing/2014/main" id="{1F3CA611-F6BB-4817-8AA4-FAA9D1003715}"/>
              </a:ext>
            </a:extLst>
          </p:cNvPr>
          <p:cNvSpPr/>
          <p:nvPr/>
        </p:nvSpPr>
        <p:spPr>
          <a:xfrm>
            <a:off x="295976" y="1079192"/>
            <a:ext cx="3433813" cy="138499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Veamos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qué</a:t>
            </a:r>
            <a:r>
              <a:rPr lang="en-US" dirty="0">
                <a:solidFill>
                  <a:srgbClr val="008000"/>
                </a:solidFill>
                <a:latin typeface="Courier New" panose="02070309020205020404" pitchFamily="49" charset="0"/>
              </a:rPr>
              <a:t> tan </a:t>
            </a:r>
            <a:r>
              <a:rPr lang="en-US" dirty="0" err="1">
                <a:solidFill>
                  <a:srgbClr val="008000"/>
                </a:solidFill>
                <a:latin typeface="Courier New" panose="02070309020205020404" pitchFamily="49" charset="0"/>
              </a:rPr>
              <a:t>diferente</a:t>
            </a:r>
            <a:r>
              <a:rPr lang="en-US" dirty="0">
                <a:solidFill>
                  <a:srgbClr val="008000"/>
                </a:solidFill>
                <a:latin typeface="Courier New" panose="02070309020205020404" pitchFamily="49" charset="0"/>
              </a:rPr>
              <a:t> los </a:t>
            </a:r>
            <a:r>
              <a:rPr lang="en-US" dirty="0" err="1">
                <a:solidFill>
                  <a:srgbClr val="008000"/>
                </a:solidFill>
                <a:latin typeface="Courier New" panose="02070309020205020404" pitchFamily="49" charset="0"/>
              </a:rPr>
              <a:t>factores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están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influenciados</a:t>
            </a:r>
            <a:r>
              <a:rPr lang="en-US" dirty="0">
                <a:solidFill>
                  <a:srgbClr val="008000"/>
                </a:solidFill>
                <a:latin typeface="Courier New" panose="02070309020205020404" pitchFamily="49" charset="0"/>
              </a:rPr>
              <a:t> por el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de la fiesta </a:t>
            </a:r>
            <a:r>
              <a:rPr lang="en-US" dirty="0" err="1">
                <a:latin typeface="Courier New" panose="02070309020205020404" pitchFamily="49" charset="0"/>
              </a:rPr>
              <a:t>sb.pairplot</a:t>
            </a:r>
            <a:r>
              <a:rPr lang="en-US" dirty="0">
                <a:latin typeface="Courier New" panose="02070309020205020404" pitchFamily="49" charset="0"/>
              </a:rPr>
              <a:t>(data=</a:t>
            </a:r>
            <a:r>
              <a:rPr lang="en-US" dirty="0" err="1">
                <a:latin typeface="Courier New" panose="02070309020205020404" pitchFamily="49" charset="0"/>
              </a:rPr>
              <a:t>tips_dataset</a:t>
            </a:r>
            <a:r>
              <a:rPr lang="en-US" dirty="0">
                <a:latin typeface="Courier New" panose="02070309020205020404" pitchFamily="49" charset="0"/>
              </a:rPr>
              <a:t>,</a:t>
            </a:r>
          </a:p>
          <a:p>
            <a:r>
              <a:rPr lang="en-US" dirty="0">
                <a:latin typeface="Courier New" panose="02070309020205020404" pitchFamily="49" charset="0"/>
              </a:rPr>
              <a:t>	    kind=</a:t>
            </a:r>
            <a:r>
              <a:rPr lang="en-US" dirty="0">
                <a:solidFill>
                  <a:srgbClr val="A31515"/>
                </a:solidFill>
                <a:latin typeface="Courier New" panose="02070309020205020404" pitchFamily="49" charset="0"/>
              </a:rPr>
              <a:t>'scatter’</a:t>
            </a:r>
            <a:r>
              <a:rPr lang="en-US" dirty="0">
                <a:latin typeface="Courier New" panose="02070309020205020404" pitchFamily="49" charset="0"/>
              </a:rPr>
              <a:t>, </a:t>
            </a:r>
          </a:p>
          <a:p>
            <a:r>
              <a:rPr lang="en-US" dirty="0">
                <a:latin typeface="Courier New" panose="02070309020205020404" pitchFamily="49" charset="0"/>
              </a:rPr>
              <a:t>	    hue=</a:t>
            </a:r>
            <a:r>
              <a:rPr lang="en-US" dirty="0">
                <a:solidFill>
                  <a:srgbClr val="A31515"/>
                </a:solidFill>
                <a:latin typeface="Courier New" panose="02070309020205020404" pitchFamily="49" charset="0"/>
              </a:rPr>
              <a:t>'size'</a:t>
            </a:r>
            <a:r>
              <a:rPr lang="en-US" dirty="0">
                <a:latin typeface="Courier New" panose="02070309020205020404" pitchFamily="49" charset="0"/>
              </a:rPr>
              <a:t>)</a:t>
            </a:r>
          </a:p>
        </p:txBody>
      </p:sp>
    </p:spTree>
    <p:extLst>
      <p:ext uri="{BB962C8B-B14F-4D97-AF65-F5344CB8AC3E}">
        <p14:creationId xmlns:p14="http://schemas.microsoft.com/office/powerpoint/2010/main" val="1511755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23169EC-011B-41A0-8F1A-AC346877227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743242" y="935298"/>
            <a:ext cx="4884821" cy="4498715"/>
          </a:xfrm>
          <a:prstGeom prst="rect">
            <a:avLst/>
          </a:prstGeom>
          <a:ln>
            <a:noFill/>
          </a:ln>
          <a:effectLst/>
        </p:spPr>
      </p:pic>
      <p:sp>
        <p:nvSpPr>
          <p:cNvPr id="10" name="Title 1">
            <a:extLst>
              <a:ext uri="{FF2B5EF4-FFF2-40B4-BE49-F238E27FC236}">
                <a16:creationId xmlns:a16="http://schemas.microsoft.com/office/drawing/2014/main" id="{D839DA11-3DB2-7147-B212-DD690C7A4F82}"/>
              </a:ext>
            </a:extLst>
          </p:cNvPr>
          <p:cNvSpPr>
            <a:spLocks noGrp="1"/>
          </p:cNvSpPr>
          <p:nvPr>
            <p:ph type="title"/>
          </p:nvPr>
        </p:nvSpPr>
        <p:spPr>
          <a:xfrm>
            <a:off x="295976" y="153796"/>
            <a:ext cx="8332087" cy="1089755"/>
          </a:xfrm>
        </p:spPr>
        <p:txBody>
          <a:bodyPr/>
          <a:lstStyle/>
          <a:p>
            <a:r>
              <a:rPr lang="en-US" dirty="0" err="1"/>
              <a:t>Cuadrículas</a:t>
            </a:r>
            <a:r>
              <a:rPr lang="en-US" dirty="0"/>
              <a:t> por pares: </a:t>
            </a:r>
            <a:r>
              <a:rPr lang="en-US" dirty="0" err="1"/>
              <a:t>comparaciones</a:t>
            </a:r>
            <a:r>
              <a:rPr lang="en-US" dirty="0"/>
              <a:t> por pares.</a:t>
            </a:r>
          </a:p>
        </p:txBody>
      </p:sp>
      <p:sp>
        <p:nvSpPr>
          <p:cNvPr id="11" name="Rectangle 10">
            <a:extLst>
              <a:ext uri="{FF2B5EF4-FFF2-40B4-BE49-F238E27FC236}">
                <a16:creationId xmlns:a16="http://schemas.microsoft.com/office/drawing/2014/main" id="{246EF87B-EA8B-EC45-8000-C6100D7604F4}"/>
              </a:ext>
            </a:extLst>
          </p:cNvPr>
          <p:cNvSpPr/>
          <p:nvPr/>
        </p:nvSpPr>
        <p:spPr>
          <a:xfrm>
            <a:off x="295976" y="1079192"/>
            <a:ext cx="3433813" cy="138499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Veamos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qué</a:t>
            </a:r>
            <a:r>
              <a:rPr lang="en-US" dirty="0">
                <a:solidFill>
                  <a:srgbClr val="008000"/>
                </a:solidFill>
                <a:latin typeface="Courier New" panose="02070309020205020404" pitchFamily="49" charset="0"/>
              </a:rPr>
              <a:t> tan </a:t>
            </a:r>
            <a:r>
              <a:rPr lang="en-US" dirty="0" err="1">
                <a:solidFill>
                  <a:srgbClr val="008000"/>
                </a:solidFill>
                <a:latin typeface="Courier New" panose="02070309020205020404" pitchFamily="49" charset="0"/>
              </a:rPr>
              <a:t>diferente</a:t>
            </a:r>
            <a:r>
              <a:rPr lang="en-US" dirty="0">
                <a:solidFill>
                  <a:srgbClr val="008000"/>
                </a:solidFill>
                <a:latin typeface="Courier New" panose="02070309020205020404" pitchFamily="49" charset="0"/>
              </a:rPr>
              <a:t> los </a:t>
            </a:r>
            <a:r>
              <a:rPr lang="en-US" dirty="0" err="1">
                <a:solidFill>
                  <a:srgbClr val="008000"/>
                </a:solidFill>
                <a:latin typeface="Courier New" panose="02070309020205020404" pitchFamily="49" charset="0"/>
              </a:rPr>
              <a:t>factores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están</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influenciados</a:t>
            </a:r>
            <a:r>
              <a:rPr lang="en-US" dirty="0">
                <a:solidFill>
                  <a:srgbClr val="008000"/>
                </a:solidFill>
                <a:latin typeface="Courier New" panose="02070309020205020404" pitchFamily="49" charset="0"/>
              </a:rPr>
              <a:t> por el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de la fiesta </a:t>
            </a:r>
            <a:r>
              <a:rPr lang="en-US" dirty="0" err="1">
                <a:latin typeface="Courier New" panose="02070309020205020404" pitchFamily="49" charset="0"/>
              </a:rPr>
              <a:t>sb.pairplot</a:t>
            </a:r>
            <a:r>
              <a:rPr lang="en-US" dirty="0">
                <a:latin typeface="Courier New" panose="02070309020205020404" pitchFamily="49" charset="0"/>
              </a:rPr>
              <a:t>(data=</a:t>
            </a:r>
            <a:r>
              <a:rPr lang="en-US" dirty="0" err="1">
                <a:latin typeface="Courier New" panose="02070309020205020404" pitchFamily="49" charset="0"/>
              </a:rPr>
              <a:t>tips_dataset</a:t>
            </a:r>
            <a:r>
              <a:rPr lang="en-US" dirty="0">
                <a:latin typeface="Courier New" panose="02070309020205020404" pitchFamily="49" charset="0"/>
              </a:rPr>
              <a:t>,</a:t>
            </a:r>
          </a:p>
          <a:p>
            <a:r>
              <a:rPr lang="en-US" dirty="0">
                <a:latin typeface="Courier New" panose="02070309020205020404" pitchFamily="49" charset="0"/>
              </a:rPr>
              <a:t>	    kind=</a:t>
            </a:r>
            <a:r>
              <a:rPr lang="en-US" dirty="0">
                <a:solidFill>
                  <a:srgbClr val="A31515"/>
                </a:solidFill>
                <a:latin typeface="Courier New" panose="02070309020205020404" pitchFamily="49" charset="0"/>
              </a:rPr>
              <a:t>'scatter’</a:t>
            </a:r>
            <a:r>
              <a:rPr lang="en-US" dirty="0">
                <a:latin typeface="Courier New" panose="02070309020205020404" pitchFamily="49" charset="0"/>
              </a:rPr>
              <a:t>, </a:t>
            </a:r>
          </a:p>
          <a:p>
            <a:r>
              <a:rPr lang="en-US" dirty="0">
                <a:latin typeface="Courier New" panose="02070309020205020404" pitchFamily="49" charset="0"/>
              </a:rPr>
              <a:t>	    hue=</a:t>
            </a:r>
            <a:r>
              <a:rPr lang="en-US" dirty="0">
                <a:solidFill>
                  <a:srgbClr val="A31515"/>
                </a:solidFill>
                <a:latin typeface="Courier New" panose="02070309020205020404" pitchFamily="49" charset="0"/>
              </a:rPr>
              <a:t>'size'</a:t>
            </a:r>
            <a:r>
              <a:rPr lang="en-US" dirty="0">
                <a:latin typeface="Courier New" panose="02070309020205020404" pitchFamily="49" charset="0"/>
              </a:rPr>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36</a:t>
            </a:fld>
            <a:endParaRPr lang="en-GB" dirty="0"/>
          </a:p>
        </p:txBody>
      </p:sp>
    </p:spTree>
    <p:extLst>
      <p:ext uri="{BB962C8B-B14F-4D97-AF65-F5344CB8AC3E}">
        <p14:creationId xmlns:p14="http://schemas.microsoft.com/office/powerpoint/2010/main" val="9484690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Cuánto</a:t>
            </a:r>
            <a:r>
              <a:rPr lang="en-US" dirty="0"/>
              <a:t> cuesta una </a:t>
            </a:r>
            <a:r>
              <a:rPr lang="en-US" dirty="0" err="1"/>
              <a:t>factura</a:t>
            </a:r>
            <a:r>
              <a:rPr lang="en-US" dirty="0"/>
              <a:t> </a:t>
            </a:r>
            <a:r>
              <a:rPr lang="en-US" dirty="0" err="1"/>
              <a:t>típica</a:t>
            </a:r>
            <a:r>
              <a:rPr lang="en-US" dirty="0"/>
              <a:t>, por </a:t>
            </a:r>
            <a:r>
              <a:rPr lang="en-US" dirty="0" err="1"/>
              <a:t>tamaño</a:t>
            </a:r>
            <a:r>
              <a:rPr lang="en-US" dirty="0"/>
              <a:t> de </a:t>
            </a:r>
            <a:r>
              <a:rPr lang="en-US" dirty="0" err="1"/>
              <a:t>grupo</a:t>
            </a:r>
            <a:r>
              <a:rPr lang="en-US" dirty="0"/>
              <a:t>? </a:t>
            </a:r>
            <a:r>
              <a:rPr lang="en-US" dirty="0" err="1"/>
              <a:t>Mapas</a:t>
            </a:r>
            <a:r>
              <a:rPr lang="en-US" dirty="0"/>
              <a:t> de </a:t>
            </a:r>
            <a:r>
              <a:rPr lang="en-US" dirty="0" err="1"/>
              <a:t>calor</a:t>
            </a:r>
            <a:r>
              <a:rPr lang="en-US" dirty="0"/>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37</a:t>
            </a:fld>
            <a:endParaRPr lang="en-GB"/>
          </a:p>
        </p:txBody>
      </p:sp>
      <p:sp>
        <p:nvSpPr>
          <p:cNvPr id="8" name="Rectangle 7">
            <a:extLst>
              <a:ext uri="{FF2B5EF4-FFF2-40B4-BE49-F238E27FC236}">
                <a16:creationId xmlns:a16="http://schemas.microsoft.com/office/drawing/2014/main" id="{9174172B-DD0E-4BCC-924D-CBA53E4BCDEC}"/>
              </a:ext>
            </a:extLst>
          </p:cNvPr>
          <p:cNvSpPr/>
          <p:nvPr/>
        </p:nvSpPr>
        <p:spPr>
          <a:xfrm>
            <a:off x="451176" y="1290154"/>
            <a:ext cx="7969718" cy="203132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Cree </a:t>
            </a:r>
            <a:r>
              <a:rPr lang="en-US" dirty="0" err="1">
                <a:solidFill>
                  <a:srgbClr val="008000"/>
                </a:solidFill>
                <a:latin typeface="Courier New" panose="02070309020205020404" pitchFamily="49" charset="0"/>
              </a:rPr>
              <a:t>contenedores</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histograma</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5 </a:t>
            </a:r>
          </a:p>
          <a:p>
            <a:r>
              <a:rPr lang="en-US" dirty="0">
                <a:latin typeface="Courier New" panose="02070309020205020404" pitchFamily="49" charset="0"/>
              </a:rPr>
              <a:t>bins = </a:t>
            </a:r>
            <a:r>
              <a:rPr lang="en-US" dirty="0" err="1">
                <a:latin typeface="Courier New" panose="02070309020205020404" pitchFamily="49" charset="0"/>
              </a:rPr>
              <a:t>np.arange</a:t>
            </a:r>
            <a:r>
              <a:rPr lang="en-US" dirty="0">
                <a:latin typeface="Courier New" panose="02070309020205020404" pitchFamily="49" charset="0"/>
              </a:rPr>
              <a:t>(</a:t>
            </a:r>
            <a:r>
              <a:rPr lang="en-US" dirty="0" err="1">
                <a:latin typeface="Courier New" panose="02070309020205020404" pitchFamily="49" charset="0"/>
              </a:rPr>
              <a:t>tips_dataset.total_bill.</a:t>
            </a:r>
            <a:r>
              <a:rPr lang="en-US" dirty="0" err="1">
                <a:solidFill>
                  <a:srgbClr val="795E26"/>
                </a:solidFill>
                <a:latin typeface="Courier New" panose="02070309020205020404" pitchFamily="49" charset="0"/>
              </a:rPr>
              <a:t>min</a:t>
            </a:r>
            <a:r>
              <a:rPr lang="en-US" dirty="0">
                <a:latin typeface="Courier New" panose="02070309020205020404" pitchFamily="49" charset="0"/>
              </a:rPr>
              <a:t>(), </a:t>
            </a:r>
            <a:br>
              <a:rPr lang="en-US" dirty="0">
                <a:latin typeface="Courier New" panose="02070309020205020404" pitchFamily="49" charset="0"/>
              </a:rPr>
            </a:br>
            <a:r>
              <a:rPr lang="en-US" dirty="0">
                <a:latin typeface="Courier New" panose="02070309020205020404" pitchFamily="49" charset="0"/>
              </a:rPr>
              <a:t>	        </a:t>
            </a:r>
            <a:r>
              <a:rPr lang="en-US" dirty="0" err="1">
                <a:latin typeface="Courier New" panose="02070309020205020404" pitchFamily="49" charset="0"/>
              </a:rPr>
              <a:t>tips_dataset.total_bill.</a:t>
            </a:r>
            <a:r>
              <a:rPr lang="en-US" dirty="0" err="1">
                <a:solidFill>
                  <a:srgbClr val="795E26"/>
                </a:solidFill>
                <a:latin typeface="Courier New" panose="02070309020205020404" pitchFamily="49" charset="0"/>
              </a:rPr>
              <a:t>max</a:t>
            </a:r>
            <a:r>
              <a:rPr lang="en-US" dirty="0">
                <a:latin typeface="Courier New" panose="02070309020205020404" pitchFamily="49" charset="0"/>
              </a:rPr>
              <a:t>(), </a:t>
            </a:r>
            <a:r>
              <a:rPr lang="en-US" dirty="0">
                <a:solidFill>
                  <a:srgbClr val="09885A"/>
                </a:solidFill>
                <a:latin typeface="Courier New" panose="02070309020205020404" pitchFamily="49" charset="0"/>
              </a:rPr>
              <a:t>5</a:t>
            </a:r>
            <a:r>
              <a:rPr lang="en-US" dirty="0">
                <a:latin typeface="Courier New" panose="02070309020205020404" pitchFamily="49" charset="0"/>
              </a:rPr>
              <a:t>)</a:t>
            </a:r>
          </a:p>
          <a:p>
            <a:endParaRPr lang="en-US" dirty="0">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Cortar</a:t>
            </a:r>
            <a:r>
              <a:rPr lang="en-US" dirty="0">
                <a:solidFill>
                  <a:srgbClr val="008000"/>
                </a:solidFill>
                <a:latin typeface="Courier New" panose="02070309020205020404" pitchFamily="49" charset="0"/>
              </a:rPr>
              <a:t> los </a:t>
            </a:r>
            <a:r>
              <a:rPr lang="en-US" dirty="0" err="1">
                <a:solidFill>
                  <a:srgbClr val="008000"/>
                </a:solidFill>
                <a:latin typeface="Courier New" panose="02070309020205020404" pitchFamily="49" charset="0"/>
              </a:rPr>
              <a:t>contenedores</a:t>
            </a:r>
            <a:r>
              <a:rPr lang="en-US" dirty="0">
                <a:solidFill>
                  <a:srgbClr val="008000"/>
                </a:solidFill>
                <a:latin typeface="Courier New" panose="02070309020205020404" pitchFamily="49" charset="0"/>
              </a:rPr>
              <a:t> y </a:t>
            </a:r>
            <a:r>
              <a:rPr lang="en-US" dirty="0" err="1">
                <a:solidFill>
                  <a:srgbClr val="008000"/>
                </a:solidFill>
                <a:latin typeface="Courier New" panose="02070309020205020404" pitchFamily="49" charset="0"/>
              </a:rPr>
              <a:t>agruparlos</a:t>
            </a:r>
            <a:r>
              <a:rPr lang="en-US" dirty="0">
                <a:solidFill>
                  <a:srgbClr val="008000"/>
                </a:solidFill>
                <a:latin typeface="Courier New" panose="02070309020205020404" pitchFamily="49" charset="0"/>
              </a:rPr>
              <a:t> por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a:t>
            </a:r>
          </a:p>
          <a:p>
            <a:r>
              <a:rPr lang="en-US" dirty="0" err="1">
                <a:latin typeface="Courier New" panose="02070309020205020404" pitchFamily="49" charset="0"/>
              </a:rPr>
              <a:t>by_bill_binned</a:t>
            </a:r>
            <a:r>
              <a:rPr lang="en-US" dirty="0">
                <a:latin typeface="Courier New" panose="02070309020205020404" pitchFamily="49" charset="0"/>
              </a:rPr>
              <a:t> = </a:t>
            </a:r>
            <a:r>
              <a:rPr lang="en-US" dirty="0" err="1">
                <a:latin typeface="Courier New" panose="02070309020205020404" pitchFamily="49" charset="0"/>
              </a:rPr>
              <a:t>tips_dataset.groupby</a:t>
            </a:r>
            <a:r>
              <a:rPr lang="en-US" dirty="0">
                <a:latin typeface="Courier New" panose="02070309020205020404" pitchFamily="49" charset="0"/>
              </a:rPr>
              <a:t>([</a:t>
            </a:r>
            <a:r>
              <a:rPr lang="en-US" dirty="0" err="1">
                <a:latin typeface="Courier New" panose="02070309020205020404" pitchFamily="49" charset="0"/>
              </a:rPr>
              <a:t>pd.cut</a:t>
            </a:r>
            <a:r>
              <a:rPr lang="en-US" dirty="0">
                <a:latin typeface="Courier New" panose="02070309020205020404" pitchFamily="49" charset="0"/>
              </a:rPr>
              <a:t>(</a:t>
            </a:r>
            <a:r>
              <a:rPr lang="en-US" dirty="0" err="1">
                <a:latin typeface="Courier New" panose="02070309020205020404" pitchFamily="49" charset="0"/>
              </a:rPr>
              <a:t>tips_dataset.total_bill</a:t>
            </a:r>
            <a:r>
              <a:rPr lang="en-US" dirty="0">
                <a:latin typeface="Courier New" panose="02070309020205020404" pitchFamily="49" charset="0"/>
              </a:rPr>
              <a:t>, </a:t>
            </a:r>
            <a:br>
              <a:rPr lang="en-US" dirty="0">
                <a:latin typeface="Courier New" panose="02070309020205020404" pitchFamily="49" charset="0"/>
              </a:rPr>
            </a:br>
            <a:r>
              <a:rPr lang="en-US" dirty="0">
                <a:latin typeface="Courier New" panose="02070309020205020404" pitchFamily="49" charset="0"/>
              </a:rPr>
              <a:t>	bins, precision=</a:t>
            </a:r>
            <a:r>
              <a:rPr lang="en-US" dirty="0">
                <a:solidFill>
                  <a:srgbClr val="09885A"/>
                </a:solidFill>
                <a:latin typeface="Courier New" panose="02070309020205020404" pitchFamily="49" charset="0"/>
              </a:rPr>
              <a:t>0</a:t>
            </a:r>
            <a:r>
              <a:rPr lang="en-US" dirty="0">
                <a:latin typeface="Courier New" panose="02070309020205020404" pitchFamily="49" charset="0"/>
              </a:rPr>
              <a:t>),</a:t>
            </a:r>
            <a:r>
              <a:rPr lang="en-US" dirty="0">
                <a:solidFill>
                  <a:srgbClr val="A31515"/>
                </a:solidFill>
                <a:latin typeface="Courier New" panose="02070309020205020404" pitchFamily="49" charset="0"/>
              </a:rPr>
              <a:t>'size'</a:t>
            </a:r>
            <a:r>
              <a:rPr lang="en-US" dirty="0">
                <a:latin typeface="Courier New" panose="02070309020205020404" pitchFamily="49" charset="0"/>
              </a:rPr>
              <a:t>]).size().unstack().</a:t>
            </a:r>
            <a:r>
              <a:rPr lang="en-US" dirty="0" err="1">
                <a:latin typeface="Courier New" panose="02070309020205020404" pitchFamily="49" charset="0"/>
              </a:rPr>
              <a:t>fillna</a:t>
            </a:r>
            <a:r>
              <a:rPr lang="en-US" dirty="0">
                <a:latin typeface="Courier New" panose="02070309020205020404" pitchFamily="49" charset="0"/>
              </a:rPr>
              <a:t>(</a:t>
            </a:r>
            <a:r>
              <a:rPr lang="en-US" dirty="0">
                <a:solidFill>
                  <a:srgbClr val="09885A"/>
                </a:solidFill>
                <a:latin typeface="Courier New" panose="02070309020205020404" pitchFamily="49" charset="0"/>
              </a:rPr>
              <a:t>0</a:t>
            </a:r>
            <a:r>
              <a:rPr lang="en-US" dirty="0">
                <a:latin typeface="Courier New" panose="02070309020205020404" pitchFamily="49" charset="0"/>
              </a:rPr>
              <a:t>)</a:t>
            </a:r>
          </a:p>
          <a:p>
            <a:endParaRPr lang="en-US" dirty="0">
              <a:latin typeface="Courier New" panose="02070309020205020404" pitchFamily="49" charset="0"/>
            </a:endParaRPr>
          </a:p>
          <a:p>
            <a:r>
              <a:rPr lang="en-US" dirty="0" err="1">
                <a:latin typeface="Courier New" panose="02070309020205020404" pitchFamily="49" charset="0"/>
              </a:rPr>
              <a:t>sb.heatmap</a:t>
            </a:r>
            <a:r>
              <a:rPr lang="en-US" dirty="0">
                <a:latin typeface="Courier New" panose="02070309020205020404" pitchFamily="49" charset="0"/>
              </a:rPr>
              <a:t>(</a:t>
            </a:r>
            <a:r>
              <a:rPr lang="en-US" dirty="0" err="1">
                <a:latin typeface="Courier New" panose="02070309020205020404" pitchFamily="49" charset="0"/>
              </a:rPr>
              <a:t>by_bill_binned</a:t>
            </a:r>
            <a:r>
              <a:rPr lang="en-US" dirty="0">
                <a:latin typeface="Courier New" panose="02070309020205020404" pitchFamily="49" charset="0"/>
              </a:rPr>
              <a:t>[</a:t>
            </a:r>
            <a:r>
              <a:rPr lang="en-US" dirty="0" err="1">
                <a:latin typeface="Courier New" panose="02070309020205020404" pitchFamily="49" charset="0"/>
              </a:rPr>
              <a:t>by_bill_binned.</a:t>
            </a:r>
            <a:r>
              <a:rPr lang="en-US" dirty="0" err="1">
                <a:solidFill>
                  <a:srgbClr val="795E26"/>
                </a:solidFill>
                <a:latin typeface="Courier New" panose="02070309020205020404" pitchFamily="49" charset="0"/>
              </a:rPr>
              <a:t>sum</a:t>
            </a:r>
            <a:r>
              <a:rPr lang="en-US" dirty="0">
                <a:latin typeface="Courier New" panose="02070309020205020404" pitchFamily="49" charset="0"/>
              </a:rPr>
              <a:t>(axis=</a:t>
            </a:r>
            <a:r>
              <a:rPr lang="en-US" dirty="0">
                <a:solidFill>
                  <a:srgbClr val="09885A"/>
                </a:solidFill>
                <a:latin typeface="Courier New" panose="02070309020205020404" pitchFamily="49" charset="0"/>
              </a:rPr>
              <a:t>1</a:t>
            </a:r>
            <a:r>
              <a:rPr lang="en-US" dirty="0">
                <a:latin typeface="Courier New" panose="02070309020205020404" pitchFamily="49" charset="0"/>
              </a:rPr>
              <a:t>) &gt; </a:t>
            </a:r>
            <a:r>
              <a:rPr lang="en-US" dirty="0">
                <a:solidFill>
                  <a:srgbClr val="09885A"/>
                </a:solidFill>
                <a:latin typeface="Courier New" panose="02070309020205020404" pitchFamily="49" charset="0"/>
              </a:rPr>
              <a:t>3</a:t>
            </a:r>
            <a:r>
              <a:rPr lang="en-US" dirty="0">
                <a:latin typeface="Courier New" panose="02070309020205020404" pitchFamily="49" charset="0"/>
              </a:rPr>
              <a:t>])</a:t>
            </a:r>
          </a:p>
        </p:txBody>
      </p:sp>
    </p:spTree>
    <p:extLst>
      <p:ext uri="{BB962C8B-B14F-4D97-AF65-F5344CB8AC3E}">
        <p14:creationId xmlns:p14="http://schemas.microsoft.com/office/powerpoint/2010/main" val="11236307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Cuánto</a:t>
            </a:r>
            <a:r>
              <a:rPr lang="en-US" dirty="0"/>
              <a:t> cuesta una </a:t>
            </a:r>
            <a:r>
              <a:rPr lang="en-US" dirty="0" err="1"/>
              <a:t>factura</a:t>
            </a:r>
            <a:r>
              <a:rPr lang="en-US" dirty="0"/>
              <a:t> </a:t>
            </a:r>
            <a:r>
              <a:rPr lang="en-US" dirty="0" err="1"/>
              <a:t>típica</a:t>
            </a:r>
            <a:r>
              <a:rPr lang="en-US" dirty="0"/>
              <a:t>, por </a:t>
            </a:r>
            <a:r>
              <a:rPr lang="en-US" dirty="0" err="1"/>
              <a:t>tamaño</a:t>
            </a:r>
            <a:r>
              <a:rPr lang="en-US" dirty="0"/>
              <a:t> de </a:t>
            </a:r>
            <a:r>
              <a:rPr lang="en-US" dirty="0" err="1"/>
              <a:t>grupo</a:t>
            </a:r>
            <a:r>
              <a:rPr lang="en-US" dirty="0"/>
              <a:t>? </a:t>
            </a:r>
            <a:r>
              <a:rPr lang="en-US" dirty="0" err="1"/>
              <a:t>Mapas</a:t>
            </a:r>
            <a:r>
              <a:rPr lang="en-US" dirty="0"/>
              <a:t> de </a:t>
            </a:r>
            <a:r>
              <a:rPr lang="en-US" dirty="0" err="1"/>
              <a:t>calor</a:t>
            </a:r>
            <a:r>
              <a:rPr lang="en-US" dirty="0"/>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38</a:t>
            </a:fld>
            <a:endParaRPr lang="en-GB"/>
          </a:p>
        </p:txBody>
      </p:sp>
      <p:sp>
        <p:nvSpPr>
          <p:cNvPr id="8" name="Rectangle 7">
            <a:extLst>
              <a:ext uri="{FF2B5EF4-FFF2-40B4-BE49-F238E27FC236}">
                <a16:creationId xmlns:a16="http://schemas.microsoft.com/office/drawing/2014/main" id="{9174172B-DD0E-4BCC-924D-CBA53E4BCDEC}"/>
              </a:ext>
            </a:extLst>
          </p:cNvPr>
          <p:cNvSpPr/>
          <p:nvPr/>
        </p:nvSpPr>
        <p:spPr>
          <a:xfrm>
            <a:off x="470263" y="1265373"/>
            <a:ext cx="7969718" cy="2031325"/>
          </a:xfrm>
          <a:prstGeom prst="rect">
            <a:avLst/>
          </a:prstGeom>
          <a:solidFill>
            <a:schemeClr val="bg1">
              <a:lumMod val="95000"/>
            </a:schemeClr>
          </a:solidFill>
          <a:ln>
            <a:solidFill>
              <a:srgbClr val="C00000"/>
            </a:solidFill>
          </a:ln>
        </p:spPr>
        <p:txBody>
          <a:bodyPr wrap="square">
            <a:spAutoFit/>
          </a:bodyPr>
          <a:lstStyle/>
          <a:p>
            <a:r>
              <a:rPr lang="en-US" dirty="0">
                <a:solidFill>
                  <a:srgbClr val="008000"/>
                </a:solidFill>
                <a:latin typeface="Courier New" panose="02070309020205020404" pitchFamily="49" charset="0"/>
              </a:rPr>
              <a:t># Cree </a:t>
            </a:r>
            <a:r>
              <a:rPr lang="en-US" dirty="0" err="1">
                <a:solidFill>
                  <a:srgbClr val="008000"/>
                </a:solidFill>
                <a:latin typeface="Courier New" panose="02070309020205020404" pitchFamily="49" charset="0"/>
              </a:rPr>
              <a:t>contenedores</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histograma</a:t>
            </a:r>
            <a:r>
              <a:rPr lang="en-US" dirty="0">
                <a:solidFill>
                  <a:srgbClr val="008000"/>
                </a:solidFill>
                <a:latin typeface="Courier New" panose="02070309020205020404" pitchFamily="49" charset="0"/>
              </a:rPr>
              <a:t> de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5 </a:t>
            </a:r>
          </a:p>
          <a:p>
            <a:r>
              <a:rPr lang="en-US" dirty="0">
                <a:latin typeface="Courier New" panose="02070309020205020404" pitchFamily="49" charset="0"/>
              </a:rPr>
              <a:t>bins = </a:t>
            </a:r>
            <a:r>
              <a:rPr lang="en-US" dirty="0" err="1">
                <a:latin typeface="Courier New" panose="02070309020205020404" pitchFamily="49" charset="0"/>
              </a:rPr>
              <a:t>np.arange</a:t>
            </a:r>
            <a:r>
              <a:rPr lang="en-US" dirty="0">
                <a:latin typeface="Courier New" panose="02070309020205020404" pitchFamily="49" charset="0"/>
              </a:rPr>
              <a:t>(</a:t>
            </a:r>
            <a:r>
              <a:rPr lang="en-US" dirty="0" err="1">
                <a:latin typeface="Courier New" panose="02070309020205020404" pitchFamily="49" charset="0"/>
              </a:rPr>
              <a:t>tips_dataset.total_bill.</a:t>
            </a:r>
            <a:r>
              <a:rPr lang="en-US" dirty="0" err="1">
                <a:solidFill>
                  <a:srgbClr val="795E26"/>
                </a:solidFill>
                <a:latin typeface="Courier New" panose="02070309020205020404" pitchFamily="49" charset="0"/>
              </a:rPr>
              <a:t>min</a:t>
            </a:r>
            <a:r>
              <a:rPr lang="en-US" dirty="0">
                <a:latin typeface="Courier New" panose="02070309020205020404" pitchFamily="49" charset="0"/>
              </a:rPr>
              <a:t>(), </a:t>
            </a:r>
            <a:br>
              <a:rPr lang="en-US" dirty="0">
                <a:latin typeface="Courier New" panose="02070309020205020404" pitchFamily="49" charset="0"/>
              </a:rPr>
            </a:br>
            <a:r>
              <a:rPr lang="en-US" dirty="0">
                <a:latin typeface="Courier New" panose="02070309020205020404" pitchFamily="49" charset="0"/>
              </a:rPr>
              <a:t>	        </a:t>
            </a:r>
            <a:r>
              <a:rPr lang="en-US" dirty="0" err="1">
                <a:latin typeface="Courier New" panose="02070309020205020404" pitchFamily="49" charset="0"/>
              </a:rPr>
              <a:t>tips_dataset.total_bill.</a:t>
            </a:r>
            <a:r>
              <a:rPr lang="en-US" dirty="0" err="1">
                <a:solidFill>
                  <a:srgbClr val="795E26"/>
                </a:solidFill>
                <a:latin typeface="Courier New" panose="02070309020205020404" pitchFamily="49" charset="0"/>
              </a:rPr>
              <a:t>max</a:t>
            </a:r>
            <a:r>
              <a:rPr lang="en-US" dirty="0">
                <a:latin typeface="Courier New" panose="02070309020205020404" pitchFamily="49" charset="0"/>
              </a:rPr>
              <a:t>(), </a:t>
            </a:r>
            <a:r>
              <a:rPr lang="en-US" dirty="0">
                <a:solidFill>
                  <a:srgbClr val="09885A"/>
                </a:solidFill>
                <a:latin typeface="Courier New" panose="02070309020205020404" pitchFamily="49" charset="0"/>
              </a:rPr>
              <a:t>5</a:t>
            </a:r>
            <a:r>
              <a:rPr lang="en-US" dirty="0">
                <a:latin typeface="Courier New" panose="02070309020205020404" pitchFamily="49" charset="0"/>
              </a:rPr>
              <a:t>)</a:t>
            </a:r>
          </a:p>
          <a:p>
            <a:endParaRPr lang="en-US" dirty="0">
              <a:latin typeface="Courier New" panose="02070309020205020404" pitchFamily="49" charset="0"/>
            </a:endParaRPr>
          </a:p>
          <a:p>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Cortar</a:t>
            </a:r>
            <a:r>
              <a:rPr lang="en-US" dirty="0">
                <a:solidFill>
                  <a:srgbClr val="008000"/>
                </a:solidFill>
                <a:latin typeface="Courier New" panose="02070309020205020404" pitchFamily="49" charset="0"/>
              </a:rPr>
              <a:t> los </a:t>
            </a:r>
            <a:r>
              <a:rPr lang="en-US" dirty="0" err="1">
                <a:solidFill>
                  <a:srgbClr val="008000"/>
                </a:solidFill>
                <a:latin typeface="Courier New" panose="02070309020205020404" pitchFamily="49" charset="0"/>
              </a:rPr>
              <a:t>contenedores</a:t>
            </a:r>
            <a:r>
              <a:rPr lang="en-US" dirty="0">
                <a:solidFill>
                  <a:srgbClr val="008000"/>
                </a:solidFill>
                <a:latin typeface="Courier New" panose="02070309020205020404" pitchFamily="49" charset="0"/>
              </a:rPr>
              <a:t> y </a:t>
            </a:r>
            <a:r>
              <a:rPr lang="en-US" dirty="0" err="1">
                <a:solidFill>
                  <a:srgbClr val="008000"/>
                </a:solidFill>
                <a:latin typeface="Courier New" panose="02070309020205020404" pitchFamily="49" charset="0"/>
              </a:rPr>
              <a:t>agruparlos</a:t>
            </a:r>
            <a:r>
              <a:rPr lang="en-US" dirty="0">
                <a:solidFill>
                  <a:srgbClr val="008000"/>
                </a:solidFill>
                <a:latin typeface="Courier New" panose="02070309020205020404" pitchFamily="49" charset="0"/>
              </a:rPr>
              <a:t> por </a:t>
            </a:r>
            <a:r>
              <a:rPr lang="en-US" dirty="0" err="1">
                <a:solidFill>
                  <a:srgbClr val="008000"/>
                </a:solidFill>
                <a:latin typeface="Courier New" panose="02070309020205020404" pitchFamily="49" charset="0"/>
              </a:rPr>
              <a:t>tamaño</a:t>
            </a:r>
            <a:r>
              <a:rPr lang="en-US" dirty="0">
                <a:solidFill>
                  <a:srgbClr val="008000"/>
                </a:solidFill>
                <a:latin typeface="Courier New" panose="02070309020205020404" pitchFamily="49" charset="0"/>
              </a:rPr>
              <a:t> </a:t>
            </a:r>
          </a:p>
          <a:p>
            <a:r>
              <a:rPr lang="en-US" dirty="0" err="1">
                <a:latin typeface="Courier New" panose="02070309020205020404" pitchFamily="49" charset="0"/>
              </a:rPr>
              <a:t>by_bill_binned</a:t>
            </a:r>
            <a:r>
              <a:rPr lang="en-US" dirty="0">
                <a:latin typeface="Courier New" panose="02070309020205020404" pitchFamily="49" charset="0"/>
              </a:rPr>
              <a:t> = </a:t>
            </a:r>
            <a:r>
              <a:rPr lang="en-US" dirty="0" err="1">
                <a:latin typeface="Courier New" panose="02070309020205020404" pitchFamily="49" charset="0"/>
              </a:rPr>
              <a:t>tips_dataset.groupby</a:t>
            </a:r>
            <a:r>
              <a:rPr lang="en-US" dirty="0">
                <a:latin typeface="Courier New" panose="02070309020205020404" pitchFamily="49" charset="0"/>
              </a:rPr>
              <a:t>([</a:t>
            </a:r>
            <a:r>
              <a:rPr lang="en-US" dirty="0" err="1">
                <a:latin typeface="Courier New" panose="02070309020205020404" pitchFamily="49" charset="0"/>
              </a:rPr>
              <a:t>pd.cut</a:t>
            </a:r>
            <a:r>
              <a:rPr lang="en-US" dirty="0">
                <a:latin typeface="Courier New" panose="02070309020205020404" pitchFamily="49" charset="0"/>
              </a:rPr>
              <a:t>(</a:t>
            </a:r>
            <a:r>
              <a:rPr lang="en-US" dirty="0" err="1">
                <a:latin typeface="Courier New" panose="02070309020205020404" pitchFamily="49" charset="0"/>
              </a:rPr>
              <a:t>tips_dataset.total_bill</a:t>
            </a:r>
            <a:r>
              <a:rPr lang="en-US" dirty="0">
                <a:latin typeface="Courier New" panose="02070309020205020404" pitchFamily="49" charset="0"/>
              </a:rPr>
              <a:t>, </a:t>
            </a:r>
            <a:br>
              <a:rPr lang="en-US" dirty="0">
                <a:latin typeface="Courier New" panose="02070309020205020404" pitchFamily="49" charset="0"/>
              </a:rPr>
            </a:br>
            <a:r>
              <a:rPr lang="en-US" dirty="0">
                <a:latin typeface="Courier New" panose="02070309020205020404" pitchFamily="49" charset="0"/>
              </a:rPr>
              <a:t>	bins, precision=</a:t>
            </a:r>
            <a:r>
              <a:rPr lang="en-US" dirty="0">
                <a:solidFill>
                  <a:srgbClr val="09885A"/>
                </a:solidFill>
                <a:latin typeface="Courier New" panose="02070309020205020404" pitchFamily="49" charset="0"/>
              </a:rPr>
              <a:t>0</a:t>
            </a:r>
            <a:r>
              <a:rPr lang="en-US" dirty="0">
                <a:latin typeface="Courier New" panose="02070309020205020404" pitchFamily="49" charset="0"/>
              </a:rPr>
              <a:t>),</a:t>
            </a:r>
            <a:r>
              <a:rPr lang="en-US" dirty="0">
                <a:solidFill>
                  <a:srgbClr val="A31515"/>
                </a:solidFill>
                <a:latin typeface="Courier New" panose="02070309020205020404" pitchFamily="49" charset="0"/>
              </a:rPr>
              <a:t>'size'</a:t>
            </a:r>
            <a:r>
              <a:rPr lang="en-US" dirty="0">
                <a:latin typeface="Courier New" panose="02070309020205020404" pitchFamily="49" charset="0"/>
              </a:rPr>
              <a:t>]).size().unstack().</a:t>
            </a:r>
            <a:r>
              <a:rPr lang="en-US" dirty="0" err="1">
                <a:latin typeface="Courier New" panose="02070309020205020404" pitchFamily="49" charset="0"/>
              </a:rPr>
              <a:t>fillna</a:t>
            </a:r>
            <a:r>
              <a:rPr lang="en-US" dirty="0">
                <a:latin typeface="Courier New" panose="02070309020205020404" pitchFamily="49" charset="0"/>
              </a:rPr>
              <a:t>(</a:t>
            </a:r>
            <a:r>
              <a:rPr lang="en-US" dirty="0">
                <a:solidFill>
                  <a:srgbClr val="09885A"/>
                </a:solidFill>
                <a:latin typeface="Courier New" panose="02070309020205020404" pitchFamily="49" charset="0"/>
              </a:rPr>
              <a:t>0</a:t>
            </a:r>
            <a:r>
              <a:rPr lang="en-US" dirty="0">
                <a:latin typeface="Courier New" panose="02070309020205020404" pitchFamily="49" charset="0"/>
              </a:rPr>
              <a:t>)</a:t>
            </a:r>
          </a:p>
          <a:p>
            <a:endParaRPr lang="en-US" dirty="0">
              <a:latin typeface="Courier New" panose="02070309020205020404" pitchFamily="49" charset="0"/>
            </a:endParaRPr>
          </a:p>
          <a:p>
            <a:r>
              <a:rPr lang="en-US" dirty="0" err="1">
                <a:latin typeface="Courier New" panose="02070309020205020404" pitchFamily="49" charset="0"/>
              </a:rPr>
              <a:t>sb.heatmap</a:t>
            </a:r>
            <a:r>
              <a:rPr lang="en-US" dirty="0">
                <a:latin typeface="Courier New" panose="02070309020205020404" pitchFamily="49" charset="0"/>
              </a:rPr>
              <a:t>(</a:t>
            </a:r>
            <a:r>
              <a:rPr lang="en-US" dirty="0" err="1">
                <a:latin typeface="Courier New" panose="02070309020205020404" pitchFamily="49" charset="0"/>
              </a:rPr>
              <a:t>by_bill_binned</a:t>
            </a:r>
            <a:r>
              <a:rPr lang="en-US" dirty="0">
                <a:latin typeface="Courier New" panose="02070309020205020404" pitchFamily="49" charset="0"/>
              </a:rPr>
              <a:t>[</a:t>
            </a:r>
            <a:r>
              <a:rPr lang="en-US" dirty="0" err="1">
                <a:latin typeface="Courier New" panose="02070309020205020404" pitchFamily="49" charset="0"/>
              </a:rPr>
              <a:t>by_bill_binned.</a:t>
            </a:r>
            <a:r>
              <a:rPr lang="en-US" dirty="0" err="1">
                <a:solidFill>
                  <a:srgbClr val="795E26"/>
                </a:solidFill>
                <a:latin typeface="Courier New" panose="02070309020205020404" pitchFamily="49" charset="0"/>
              </a:rPr>
              <a:t>sum</a:t>
            </a:r>
            <a:r>
              <a:rPr lang="en-US" dirty="0">
                <a:latin typeface="Courier New" panose="02070309020205020404" pitchFamily="49" charset="0"/>
              </a:rPr>
              <a:t>(axis=</a:t>
            </a:r>
            <a:r>
              <a:rPr lang="en-US" dirty="0">
                <a:solidFill>
                  <a:srgbClr val="09885A"/>
                </a:solidFill>
                <a:latin typeface="Courier New" panose="02070309020205020404" pitchFamily="49" charset="0"/>
              </a:rPr>
              <a:t>1</a:t>
            </a:r>
            <a:r>
              <a:rPr lang="en-US" dirty="0">
                <a:latin typeface="Courier New" panose="02070309020205020404" pitchFamily="49" charset="0"/>
              </a:rPr>
              <a:t>) &gt; </a:t>
            </a:r>
            <a:r>
              <a:rPr lang="en-US" dirty="0">
                <a:solidFill>
                  <a:srgbClr val="09885A"/>
                </a:solidFill>
                <a:latin typeface="Courier New" panose="02070309020205020404" pitchFamily="49" charset="0"/>
              </a:rPr>
              <a:t>3</a:t>
            </a:r>
            <a:r>
              <a:rPr lang="en-US" dirty="0">
                <a:latin typeface="Courier New" panose="02070309020205020404" pitchFamily="49" charset="0"/>
              </a:rPr>
              <a:t>])</a:t>
            </a:r>
          </a:p>
        </p:txBody>
      </p:sp>
      <p:pic>
        <p:nvPicPr>
          <p:cNvPr id="11" name="Picture 10">
            <a:extLst>
              <a:ext uri="{FF2B5EF4-FFF2-40B4-BE49-F238E27FC236}">
                <a16:creationId xmlns:a16="http://schemas.microsoft.com/office/drawing/2014/main" id="{4EA20138-DAA2-4E48-A31E-86DE4F36EF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18882" y="3349649"/>
            <a:ext cx="3415162" cy="2121435"/>
          </a:xfrm>
          <a:prstGeom prst="rect">
            <a:avLst/>
          </a:prstGeom>
        </p:spPr>
      </p:pic>
    </p:spTree>
    <p:extLst>
      <p:ext uri="{BB962C8B-B14F-4D97-AF65-F5344CB8AC3E}">
        <p14:creationId xmlns:p14="http://schemas.microsoft.com/office/powerpoint/2010/main" val="7965829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s-CL" dirty="0">
                <a:solidFill>
                  <a:schemeClr val="accent1">
                    <a:lumMod val="75000"/>
                  </a:schemeClr>
                </a:solidFill>
                <a:latin typeface="Helvetica"/>
                <a:cs typeface="Helvetica"/>
              </a:rPr>
              <a:t>Caja y bigotes.</a:t>
            </a:r>
            <a:endParaRPr lang="en-US" dirty="0"/>
          </a:p>
        </p:txBody>
      </p:sp>
      <p:sp>
        <p:nvSpPr>
          <p:cNvPr id="3" name="Slide Number Placeholder 2"/>
          <p:cNvSpPr>
            <a:spLocks noGrp="1"/>
          </p:cNvSpPr>
          <p:nvPr>
            <p:ph type="sldNum" sz="quarter" idx="12"/>
          </p:nvPr>
        </p:nvSpPr>
        <p:spPr>
          <a:xfrm>
            <a:off x="7583427" y="5258597"/>
            <a:ext cx="413375" cy="304271"/>
          </a:xfrm>
        </p:spPr>
        <p:txBody>
          <a:bodyPr/>
          <a:lstStyle/>
          <a:p>
            <a:pPr>
              <a:defRPr/>
            </a:pPr>
            <a:fld id="{B9495505-AA8D-4EA2-BB21-59D01CA86624}" type="slidenum">
              <a:rPr lang="en-US" smtClean="0"/>
              <a:pPr>
                <a:defRPr/>
              </a:pPr>
              <a:t>39</a:t>
            </a:fld>
            <a:endParaRPr lang="en-US"/>
          </a:p>
        </p:txBody>
      </p:sp>
      <p:sp>
        <p:nvSpPr>
          <p:cNvPr id="7" name="TextBox 6"/>
          <p:cNvSpPr txBox="1"/>
          <p:nvPr/>
        </p:nvSpPr>
        <p:spPr>
          <a:xfrm>
            <a:off x="6611717" y="3328201"/>
            <a:ext cx="870751" cy="307777"/>
          </a:xfrm>
          <a:prstGeom prst="rect">
            <a:avLst/>
          </a:prstGeom>
          <a:noFill/>
        </p:spPr>
        <p:txBody>
          <a:bodyPr wrap="none" rtlCol="0">
            <a:spAutoFit/>
          </a:bodyPr>
          <a:lstStyle/>
          <a:p>
            <a:r>
              <a:rPr lang="es-ES" dirty="0"/>
              <a:t>Mediana</a:t>
            </a:r>
            <a:endParaRPr lang="en-US" dirty="0">
              <a:latin typeface="Constantia" charset="0"/>
              <a:ea typeface="Constantia" charset="0"/>
              <a:cs typeface="Constantia" charset="0"/>
            </a:endParaRPr>
          </a:p>
        </p:txBody>
      </p:sp>
      <p:sp>
        <p:nvSpPr>
          <p:cNvPr id="8" name="TextBox 7"/>
          <p:cNvSpPr txBox="1"/>
          <p:nvPr/>
        </p:nvSpPr>
        <p:spPr>
          <a:xfrm>
            <a:off x="6611717" y="1958207"/>
            <a:ext cx="782587" cy="307777"/>
          </a:xfrm>
          <a:prstGeom prst="rect">
            <a:avLst/>
          </a:prstGeom>
          <a:noFill/>
        </p:spPr>
        <p:txBody>
          <a:bodyPr wrap="none" rtlCol="0">
            <a:spAutoFit/>
          </a:bodyPr>
          <a:lstStyle/>
          <a:p>
            <a:pPr lvl="0" eaLnBrk="0" fontAlgn="base" hangingPunct="0">
              <a:spcBef>
                <a:spcPct val="0"/>
              </a:spcBef>
              <a:spcAft>
                <a:spcPct val="0"/>
              </a:spcAft>
            </a:pPr>
            <a:r>
              <a:rPr lang="es-ES" altLang="es-CL" dirty="0">
                <a:solidFill>
                  <a:srgbClr val="202124"/>
                </a:solidFill>
                <a:latin typeface="inherit"/>
              </a:rPr>
              <a:t>Máximo</a:t>
            </a:r>
            <a:endParaRPr lang="es-ES" altLang="es-CL" sz="1100" dirty="0">
              <a:solidFill>
                <a:schemeClr val="tx1"/>
              </a:solidFill>
              <a:latin typeface="Arial" panose="020B0604020202020204" pitchFamily="34" charset="0"/>
            </a:endParaRPr>
          </a:p>
        </p:txBody>
      </p:sp>
      <p:sp>
        <p:nvSpPr>
          <p:cNvPr id="9" name="TextBox 8"/>
          <p:cNvSpPr txBox="1"/>
          <p:nvPr/>
        </p:nvSpPr>
        <p:spPr>
          <a:xfrm>
            <a:off x="6611717" y="4238258"/>
            <a:ext cx="753732" cy="307777"/>
          </a:xfrm>
          <a:prstGeom prst="rect">
            <a:avLst/>
          </a:prstGeom>
          <a:noFill/>
        </p:spPr>
        <p:txBody>
          <a:bodyPr wrap="none" rtlCol="0">
            <a:spAutoFit/>
          </a:bodyPr>
          <a:lstStyle/>
          <a:p>
            <a:r>
              <a:rPr lang="es-ES" altLang="es-CL" dirty="0">
                <a:solidFill>
                  <a:srgbClr val="202124"/>
                </a:solidFill>
                <a:latin typeface="inherit"/>
              </a:rPr>
              <a:t>Mínimo</a:t>
            </a:r>
            <a:endParaRPr lang="es-ES" altLang="es-CL" sz="1100" dirty="0">
              <a:solidFill>
                <a:schemeClr val="tx1"/>
              </a:solidFill>
              <a:latin typeface="Arial" panose="020B0604020202020204" pitchFamily="34" charset="0"/>
            </a:endParaRPr>
          </a:p>
        </p:txBody>
      </p:sp>
      <p:sp>
        <p:nvSpPr>
          <p:cNvPr id="10" name="TextBox 9"/>
          <p:cNvSpPr txBox="1"/>
          <p:nvPr/>
        </p:nvSpPr>
        <p:spPr>
          <a:xfrm>
            <a:off x="6584074" y="2901172"/>
            <a:ext cx="2043195" cy="523220"/>
          </a:xfrm>
          <a:prstGeom prst="rect">
            <a:avLst/>
          </a:prstGeom>
          <a:noFill/>
        </p:spPr>
        <p:txBody>
          <a:bodyPr wrap="square" rtlCol="0">
            <a:spAutoFit/>
          </a:bodyPr>
          <a:lstStyle/>
          <a:p>
            <a:r>
              <a:rPr lang="es-ES" dirty="0"/>
              <a:t>Cuartil superior (medio de la mitad superior)</a:t>
            </a:r>
            <a:endParaRPr lang="es-CL" dirty="0"/>
          </a:p>
        </p:txBody>
      </p:sp>
      <p:sp>
        <p:nvSpPr>
          <p:cNvPr id="11" name="TextBox 10"/>
          <p:cNvSpPr txBox="1"/>
          <p:nvPr/>
        </p:nvSpPr>
        <p:spPr>
          <a:xfrm>
            <a:off x="6611717" y="3564555"/>
            <a:ext cx="2015552" cy="738664"/>
          </a:xfrm>
          <a:prstGeom prst="rect">
            <a:avLst/>
          </a:prstGeom>
          <a:noFill/>
        </p:spPr>
        <p:txBody>
          <a:bodyPr wrap="square" rtlCol="0">
            <a:spAutoFit/>
          </a:bodyPr>
          <a:lstStyle/>
          <a:p>
            <a:r>
              <a:rPr lang="es-ES" dirty="0"/>
              <a:t>Cuartil inferior (mediana de la mitad inferior)</a:t>
            </a:r>
            <a:endParaRPr lang="es-CL" dirty="0"/>
          </a:p>
        </p:txBody>
      </p:sp>
      <p:sp>
        <p:nvSpPr>
          <p:cNvPr id="12" name="Rectangle 11">
            <a:extLst>
              <a:ext uri="{FF2B5EF4-FFF2-40B4-BE49-F238E27FC236}">
                <a16:creationId xmlns:a16="http://schemas.microsoft.com/office/drawing/2014/main" id="{ACD0A415-B43B-4888-AAD1-F931EDBA821F}"/>
              </a:ext>
            </a:extLst>
          </p:cNvPr>
          <p:cNvSpPr/>
          <p:nvPr/>
        </p:nvSpPr>
        <p:spPr>
          <a:xfrm>
            <a:off x="1620576" y="789599"/>
            <a:ext cx="5962851" cy="307777"/>
          </a:xfrm>
          <a:prstGeom prst="rect">
            <a:avLst/>
          </a:prstGeom>
        </p:spPr>
        <p:txBody>
          <a:bodyPr wrap="square">
            <a:spAutoFit/>
          </a:bodyPr>
          <a:lstStyle/>
          <a:p>
            <a:r>
              <a:rPr lang="en-US" dirty="0" err="1">
                <a:latin typeface="Courier New" panose="02070309020205020404" pitchFamily="49" charset="0"/>
              </a:rPr>
              <a:t>sb.boxplot</a:t>
            </a:r>
            <a:r>
              <a:rPr lang="en-US" dirty="0">
                <a:latin typeface="Courier New" panose="02070309020205020404" pitchFamily="49" charset="0"/>
              </a:rPr>
              <a:t>(</a:t>
            </a:r>
            <a:r>
              <a:rPr lang="en-US" dirty="0" err="1">
                <a:latin typeface="Courier New" panose="02070309020205020404" pitchFamily="49" charset="0"/>
              </a:rPr>
              <a:t>tips_dataset.time</a:t>
            </a:r>
            <a:r>
              <a:rPr lang="en-US" dirty="0">
                <a:latin typeface="Courier New" panose="02070309020205020404" pitchFamily="49" charset="0"/>
              </a:rPr>
              <a:t>, </a:t>
            </a:r>
            <a:r>
              <a:rPr lang="en-US" dirty="0" err="1">
                <a:latin typeface="Courier New" panose="02070309020205020404" pitchFamily="49" charset="0"/>
              </a:rPr>
              <a:t>tips_dataset.total_bill</a:t>
            </a:r>
            <a:r>
              <a:rPr lang="en-US" dirty="0">
                <a:latin typeface="Courier New" panose="02070309020205020404" pitchFamily="49" charset="0"/>
              </a:rPr>
              <a:t>)</a:t>
            </a:r>
          </a:p>
        </p:txBody>
      </p:sp>
      <p:sp>
        <p:nvSpPr>
          <p:cNvPr id="14" name="TextBox 13">
            <a:extLst>
              <a:ext uri="{FF2B5EF4-FFF2-40B4-BE49-F238E27FC236}">
                <a16:creationId xmlns:a16="http://schemas.microsoft.com/office/drawing/2014/main" id="{723D721F-9E5A-441A-86AE-238FD12646DC}"/>
              </a:ext>
            </a:extLst>
          </p:cNvPr>
          <p:cNvSpPr txBox="1"/>
          <p:nvPr/>
        </p:nvSpPr>
        <p:spPr>
          <a:xfrm>
            <a:off x="6611717" y="1466224"/>
            <a:ext cx="1359668" cy="307777"/>
          </a:xfrm>
          <a:prstGeom prst="rect">
            <a:avLst/>
          </a:prstGeom>
          <a:noFill/>
        </p:spPr>
        <p:txBody>
          <a:bodyPr wrap="none" rtlCol="0">
            <a:spAutoFit/>
          </a:bodyPr>
          <a:lstStyle/>
          <a:p>
            <a:r>
              <a:rPr lang="es-ES" altLang="es-CL" dirty="0">
                <a:solidFill>
                  <a:srgbClr val="202124"/>
                </a:solidFill>
                <a:latin typeface="inherit"/>
              </a:rPr>
              <a:t>Valores atípicos</a:t>
            </a:r>
            <a:r>
              <a:rPr lang="es-ES" altLang="es-CL" sz="600" dirty="0">
                <a:solidFill>
                  <a:schemeClr val="tx1"/>
                </a:solidFill>
              </a:rPr>
              <a:t> </a:t>
            </a:r>
            <a:endParaRPr lang="es-ES" altLang="es-CL" sz="1100" dirty="0">
              <a:solidFill>
                <a:schemeClr val="tx1"/>
              </a:solidFill>
              <a:latin typeface="Arial" panose="020B0604020202020204" pitchFamily="34" charset="0"/>
            </a:endParaRPr>
          </a:p>
        </p:txBody>
      </p:sp>
      <p:pic>
        <p:nvPicPr>
          <p:cNvPr id="5" name="Picture 4">
            <a:extLst>
              <a:ext uri="{FF2B5EF4-FFF2-40B4-BE49-F238E27FC236}">
                <a16:creationId xmlns:a16="http://schemas.microsoft.com/office/drawing/2014/main" id="{34B8A17F-85F8-6346-BC07-4197B4765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917" y="1401011"/>
            <a:ext cx="5511800" cy="3759200"/>
          </a:xfrm>
          <a:prstGeom prst="rect">
            <a:avLst/>
          </a:prstGeom>
        </p:spPr>
      </p:pic>
    </p:spTree>
    <p:extLst>
      <p:ext uri="{BB962C8B-B14F-4D97-AF65-F5344CB8AC3E}">
        <p14:creationId xmlns:p14="http://schemas.microsoft.com/office/powerpoint/2010/main" val="77482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6F3F621-BBBB-4889-A026-46D3B5B6F298}"/>
              </a:ext>
            </a:extLst>
          </p:cNvPr>
          <p:cNvSpPr>
            <a:spLocks noGrp="1"/>
          </p:cNvSpPr>
          <p:nvPr>
            <p:ph type="title"/>
          </p:nvPr>
        </p:nvSpPr>
        <p:spPr>
          <a:xfrm>
            <a:off x="820051" y="1361475"/>
            <a:ext cx="7514033" cy="2540000"/>
          </a:xfrm>
        </p:spPr>
        <p:txBody>
          <a:bodyPr/>
          <a:lstStyle/>
          <a:p>
            <a:r>
              <a:rPr lang="es-ES" dirty="0"/>
              <a:t>Uso eficaz de la visualización para la ciencia de datos</a:t>
            </a:r>
            <a:endParaRPr lang="en-US" dirty="0"/>
          </a:p>
        </p:txBody>
      </p:sp>
      <p:sp>
        <p:nvSpPr>
          <p:cNvPr id="6" name="Text Placeholder 5">
            <a:extLst>
              <a:ext uri="{FF2B5EF4-FFF2-40B4-BE49-F238E27FC236}">
                <a16:creationId xmlns:a16="http://schemas.microsoft.com/office/drawing/2014/main" id="{AB9B5974-5E2C-449B-BB9C-F7CE7238B451}"/>
              </a:ext>
            </a:extLst>
          </p:cNvPr>
          <p:cNvSpPr>
            <a:spLocks noGrp="1"/>
          </p:cNvSpPr>
          <p:nvPr>
            <p:ph type="body" idx="1"/>
          </p:nvPr>
        </p:nvSpPr>
        <p:spPr/>
        <p:txBody>
          <a:bodyPr/>
          <a:lstStyle/>
          <a:p>
            <a:r>
              <a:rPr lang="es-ES" dirty="0"/>
              <a:t>Ver cuaderno de conferencias adjunto</a:t>
            </a:r>
          </a:p>
        </p:txBody>
      </p:sp>
      <p:sp>
        <p:nvSpPr>
          <p:cNvPr id="4" name="Slide Number Placeholder 3">
            <a:extLst>
              <a:ext uri="{FF2B5EF4-FFF2-40B4-BE49-F238E27FC236}">
                <a16:creationId xmlns:a16="http://schemas.microsoft.com/office/drawing/2014/main" id="{DC521688-DE53-4EB2-A247-DF0CA631CE06}"/>
              </a:ext>
            </a:extLst>
          </p:cNvPr>
          <p:cNvSpPr>
            <a:spLocks noGrp="1"/>
          </p:cNvSpPr>
          <p:nvPr>
            <p:ph type="sldNum" idx="12"/>
          </p:nvPr>
        </p:nvSpPr>
        <p:spPr/>
        <p:txBody>
          <a:bodyPr/>
          <a:lstStyle/>
          <a:p>
            <a:fld id="{05072F42-4DFA-4725-86F9-7594E4AB4EB5}" type="slidenum">
              <a:rPr lang="en-GB" smtClean="0"/>
              <a:pPr/>
              <a:t>4</a:t>
            </a:fld>
            <a:endParaRPr lang="en-GB"/>
          </a:p>
        </p:txBody>
      </p:sp>
    </p:spTree>
    <p:extLst>
      <p:ext uri="{BB962C8B-B14F-4D97-AF65-F5344CB8AC3E}">
        <p14:creationId xmlns:p14="http://schemas.microsoft.com/office/powerpoint/2010/main" val="34921125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Seaborn y </a:t>
            </a:r>
            <a:r>
              <a:rPr lang="en-US" dirty="0" err="1"/>
              <a:t>visualización</a:t>
            </a:r>
            <a:r>
              <a:rPr lang="en-US" dirty="0"/>
              <a:t> de </a:t>
            </a:r>
            <a:r>
              <a:rPr lang="en-US" dirty="0" err="1"/>
              <a:t>datos</a:t>
            </a:r>
            <a:r>
              <a:rPr lang="en-US" dirty="0"/>
              <a:t> </a:t>
            </a:r>
            <a:r>
              <a:rPr lang="en-US" dirty="0" err="1"/>
              <a:t>estadísticos</a:t>
            </a:r>
            <a:r>
              <a:rPr lang="en-US" dirty="0"/>
              <a:t>.</a:t>
            </a:r>
          </a:p>
        </p:txBody>
      </p:sp>
      <p:sp>
        <p:nvSpPr>
          <p:cNvPr id="3" name="Content Placeholder 2"/>
          <p:cNvSpPr>
            <a:spLocks noGrp="1"/>
          </p:cNvSpPr>
          <p:nvPr>
            <p:ph idx="1"/>
          </p:nvPr>
        </p:nvSpPr>
        <p:spPr>
          <a:xfrm>
            <a:off x="238539" y="1200879"/>
            <a:ext cx="8647044" cy="4233134"/>
          </a:xfrm>
        </p:spPr>
        <p:txBody>
          <a:bodyPr>
            <a:noAutofit/>
          </a:bodyPr>
          <a:lstStyle/>
          <a:p>
            <a:pPr marL="219075" indent="0">
              <a:buNone/>
            </a:pPr>
            <a:r>
              <a:rPr lang="en-US" dirty="0"/>
              <a:t>Seaborn se </a:t>
            </a:r>
            <a:r>
              <a:rPr lang="en-US" dirty="0" err="1"/>
              <a:t>basa</a:t>
            </a:r>
            <a:r>
              <a:rPr lang="en-US" dirty="0"/>
              <a:t> </a:t>
            </a:r>
            <a:r>
              <a:rPr lang="en-US" dirty="0" err="1"/>
              <a:t>en</a:t>
            </a:r>
            <a:r>
              <a:rPr lang="en-US" dirty="0"/>
              <a:t> matplotlib con un </a:t>
            </a:r>
            <a:r>
              <a:rPr lang="en-US" dirty="0" err="1"/>
              <a:t>enfoque</a:t>
            </a:r>
            <a:r>
              <a:rPr lang="en-US" dirty="0"/>
              <a:t> </a:t>
            </a:r>
            <a:r>
              <a:rPr lang="en-US" dirty="0" err="1"/>
              <a:t>en</a:t>
            </a:r>
            <a:r>
              <a:rPr lang="en-US" dirty="0"/>
              <a:t> </a:t>
            </a:r>
            <a:r>
              <a:rPr lang="en-US" dirty="0" err="1"/>
              <a:t>datos</a:t>
            </a:r>
            <a:r>
              <a:rPr lang="en-US" dirty="0"/>
              <a:t> </a:t>
            </a:r>
            <a:r>
              <a:rPr lang="en-US" dirty="0" err="1"/>
              <a:t>estadísticos</a:t>
            </a:r>
            <a:r>
              <a:rPr lang="en-US" dirty="0"/>
              <a:t>.</a:t>
            </a:r>
          </a:p>
          <a:p>
            <a:r>
              <a:rPr lang="en-US" dirty="0" err="1"/>
              <a:t>Gráficos</a:t>
            </a:r>
            <a:r>
              <a:rPr lang="en-US" dirty="0"/>
              <a:t> de </a:t>
            </a:r>
            <a:r>
              <a:rPr lang="en-US" dirty="0" err="1"/>
              <a:t>dispersión</a:t>
            </a:r>
            <a:r>
              <a:rPr lang="en-US" dirty="0"/>
              <a:t> con </a:t>
            </a:r>
            <a:r>
              <a:rPr lang="en-US" dirty="0" err="1"/>
              <a:t>intervalos</a:t>
            </a:r>
            <a:r>
              <a:rPr lang="en-US" dirty="0"/>
              <a:t> de </a:t>
            </a:r>
            <a:r>
              <a:rPr lang="en-US" dirty="0" err="1"/>
              <a:t>confianza</a:t>
            </a:r>
            <a:r>
              <a:rPr lang="en-US" dirty="0"/>
              <a:t> y </a:t>
            </a:r>
            <a:r>
              <a:rPr lang="en-US" dirty="0" err="1"/>
              <a:t>ajuste</a:t>
            </a:r>
            <a:r>
              <a:rPr lang="en-US" dirty="0"/>
              <a:t>:</a:t>
            </a:r>
          </a:p>
          <a:p>
            <a:pPr lvl="1"/>
            <a:r>
              <a:rPr lang="en-US" dirty="0"/>
              <a:t>Clave para </a:t>
            </a:r>
            <a:r>
              <a:rPr lang="en-US" dirty="0" err="1"/>
              <a:t>comprender</a:t>
            </a:r>
            <a:r>
              <a:rPr lang="en-US" dirty="0"/>
              <a:t> las </a:t>
            </a:r>
            <a:r>
              <a:rPr lang="en-US" dirty="0" err="1"/>
              <a:t>tendencias</a:t>
            </a:r>
            <a:r>
              <a:rPr lang="en-US" dirty="0"/>
              <a:t> (</a:t>
            </a:r>
            <a:r>
              <a:rPr lang="en-US" dirty="0" err="1"/>
              <a:t>lineales</a:t>
            </a:r>
            <a:r>
              <a:rPr lang="en-US" dirty="0"/>
              <a:t>)</a:t>
            </a:r>
          </a:p>
          <a:p>
            <a:r>
              <a:rPr lang="en-US" dirty="0" err="1"/>
              <a:t>Cuadrículas</a:t>
            </a:r>
            <a:r>
              <a:rPr lang="en-US" dirty="0"/>
              <a:t> para </a:t>
            </a:r>
            <a:r>
              <a:rPr lang="en-US" dirty="0" err="1"/>
              <a:t>encontrar</a:t>
            </a:r>
            <a:r>
              <a:rPr lang="en-US" dirty="0"/>
              <a:t> </a:t>
            </a:r>
            <a:r>
              <a:rPr lang="en-US" dirty="0" err="1"/>
              <a:t>correlaciones</a:t>
            </a:r>
            <a:r>
              <a:rPr lang="en-US" dirty="0"/>
              <a:t> de </a:t>
            </a:r>
            <a:r>
              <a:rPr lang="en-US" dirty="0" err="1"/>
              <a:t>atributo</a:t>
            </a:r>
            <a:r>
              <a:rPr lang="en-US" dirty="0"/>
              <a:t> a </a:t>
            </a:r>
            <a:r>
              <a:rPr lang="en-US" dirty="0" err="1"/>
              <a:t>atributo</a:t>
            </a:r>
            <a:r>
              <a:rPr lang="en-US" dirty="0"/>
              <a:t>:</a:t>
            </a:r>
          </a:p>
          <a:p>
            <a:pPr lvl="1"/>
            <a:r>
              <a:rPr lang="en-US" dirty="0" err="1"/>
              <a:t>Increíblemente</a:t>
            </a:r>
            <a:r>
              <a:rPr lang="en-US" dirty="0"/>
              <a:t> </a:t>
            </a:r>
            <a:r>
              <a:rPr lang="en-US" dirty="0" err="1"/>
              <a:t>útil</a:t>
            </a:r>
            <a:r>
              <a:rPr lang="en-US" dirty="0"/>
              <a:t> para </a:t>
            </a:r>
            <a:r>
              <a:rPr lang="en-US" dirty="0" err="1"/>
              <a:t>encontrar</a:t>
            </a:r>
            <a:r>
              <a:rPr lang="en-US" dirty="0"/>
              <a:t> </a:t>
            </a:r>
            <a:r>
              <a:rPr lang="en-US" dirty="0" err="1"/>
              <a:t>correlaciones</a:t>
            </a:r>
            <a:r>
              <a:rPr lang="en-US" dirty="0"/>
              <a:t> a simple vista.</a:t>
            </a:r>
          </a:p>
          <a:p>
            <a:r>
              <a:rPr lang="en-US" dirty="0" err="1"/>
              <a:t>Mapas</a:t>
            </a:r>
            <a:r>
              <a:rPr lang="en-US" dirty="0"/>
              <a:t> de </a:t>
            </a:r>
            <a:r>
              <a:rPr lang="en-US" dirty="0" err="1"/>
              <a:t>calor</a:t>
            </a:r>
            <a:r>
              <a:rPr lang="en-US" dirty="0"/>
              <a:t>:</a:t>
            </a:r>
          </a:p>
          <a:p>
            <a:pPr lvl="1"/>
            <a:r>
              <a:rPr lang="en-US" dirty="0" err="1"/>
              <a:t>Mostrar</a:t>
            </a:r>
            <a:r>
              <a:rPr lang="en-US" dirty="0"/>
              <a:t> </a:t>
            </a:r>
            <a:r>
              <a:rPr lang="en-US" dirty="0" err="1"/>
              <a:t>aspectos</a:t>
            </a:r>
            <a:r>
              <a:rPr lang="en-US" dirty="0"/>
              <a:t> </a:t>
            </a:r>
            <a:r>
              <a:rPr lang="en-US" dirty="0" err="1"/>
              <a:t>populares</a:t>
            </a:r>
            <a:r>
              <a:rPr lang="en-US" dirty="0"/>
              <a:t>.</a:t>
            </a:r>
          </a:p>
          <a:p>
            <a:r>
              <a:rPr lang="en-US" dirty="0" err="1"/>
              <a:t>Caja</a:t>
            </a:r>
            <a:r>
              <a:rPr lang="en-US" dirty="0"/>
              <a:t> y </a:t>
            </a:r>
            <a:r>
              <a:rPr lang="en-US" dirty="0" err="1"/>
              <a:t>bigotes</a:t>
            </a:r>
            <a:r>
              <a:rPr lang="en-US" dirty="0"/>
              <a:t> (y </a:t>
            </a:r>
            <a:r>
              <a:rPr lang="en-US" dirty="0" err="1"/>
              <a:t>variantes</a:t>
            </a:r>
            <a:r>
              <a:rPr lang="en-US" dirty="0"/>
              <a:t>, por </a:t>
            </a:r>
            <a:r>
              <a:rPr lang="en-US" dirty="0" err="1"/>
              <a:t>ejemplo</a:t>
            </a:r>
            <a:r>
              <a:rPr lang="en-US" dirty="0"/>
              <a:t>, </a:t>
            </a:r>
            <a:r>
              <a:rPr lang="en-US" dirty="0" err="1"/>
              <a:t>tramas</a:t>
            </a:r>
            <a:r>
              <a:rPr lang="en-US" dirty="0"/>
              <a:t> de </a:t>
            </a:r>
            <a:r>
              <a:rPr lang="en-US" dirty="0" err="1"/>
              <a:t>violín</a:t>
            </a:r>
            <a:r>
              <a:rPr lang="en-US" dirty="0"/>
              <a:t>):</a:t>
            </a:r>
          </a:p>
          <a:p>
            <a:pPr lvl="1"/>
            <a:r>
              <a:rPr lang="en-US" dirty="0" err="1"/>
              <a:t>Muestre</a:t>
            </a:r>
            <a:r>
              <a:rPr lang="en-US" dirty="0"/>
              <a:t> </a:t>
            </a:r>
            <a:r>
              <a:rPr lang="en-US" dirty="0" err="1"/>
              <a:t>dónde</a:t>
            </a:r>
            <a:r>
              <a:rPr lang="en-US" dirty="0"/>
              <a:t> se </a:t>
            </a:r>
            <a:r>
              <a:rPr lang="en-US" dirty="0" err="1"/>
              <a:t>distribuyen</a:t>
            </a:r>
            <a:r>
              <a:rPr lang="en-US" dirty="0"/>
              <a:t> </a:t>
            </a:r>
            <a:r>
              <a:rPr lang="en-US" dirty="0" err="1"/>
              <a:t>comúnmente</a:t>
            </a:r>
            <a:r>
              <a:rPr lang="en-US" dirty="0"/>
              <a:t> los </a:t>
            </a:r>
            <a:r>
              <a:rPr lang="en-US" dirty="0" err="1"/>
              <a:t>datos</a:t>
            </a:r>
            <a:r>
              <a:rPr lang="en-US" dirty="0"/>
              <a:t>.</a:t>
            </a:r>
          </a:p>
          <a:p>
            <a:pPr marL="219075" indent="0">
              <a:buNone/>
            </a:pPr>
            <a:r>
              <a:rPr lang="en-US" dirty="0"/>
              <a:t>¡</a:t>
            </a:r>
            <a:r>
              <a:rPr lang="en-US" dirty="0" err="1"/>
              <a:t>Cada</a:t>
            </a:r>
            <a:r>
              <a:rPr lang="en-US" dirty="0"/>
              <a:t> uno </a:t>
            </a:r>
            <a:r>
              <a:rPr lang="en-US" dirty="0" err="1"/>
              <a:t>tiene</a:t>
            </a:r>
            <a:r>
              <a:rPr lang="en-US" dirty="0"/>
              <a:t> un </a:t>
            </a:r>
            <a:r>
              <a:rPr lang="en-US" dirty="0" err="1"/>
              <a:t>lugar</a:t>
            </a:r>
            <a:r>
              <a:rPr lang="en-US" dirty="0"/>
              <a:t> </a:t>
            </a:r>
            <a:r>
              <a:rPr lang="en-US" dirty="0" err="1"/>
              <a:t>importante</a:t>
            </a:r>
            <a:r>
              <a:rPr lang="en-US" dirty="0"/>
              <a:t> </a:t>
            </a:r>
            <a:r>
              <a:rPr lang="en-US" dirty="0" err="1"/>
              <a:t>en</a:t>
            </a:r>
            <a:r>
              <a:rPr lang="en-US" dirty="0"/>
              <a:t> la </a:t>
            </a:r>
            <a:r>
              <a:rPr lang="en-US" dirty="0" err="1"/>
              <a:t>caja</a:t>
            </a:r>
            <a:r>
              <a:rPr lang="en-US" dirty="0"/>
              <a:t> de </a:t>
            </a:r>
            <a:r>
              <a:rPr lang="en-US" dirty="0" err="1"/>
              <a:t>herramientas</a:t>
            </a:r>
            <a:r>
              <a:rPr lang="en-US" dirty="0"/>
              <a:t> del </a:t>
            </a:r>
            <a:r>
              <a:rPr lang="en-US" dirty="0" err="1"/>
              <a:t>científico</a:t>
            </a:r>
            <a:r>
              <a:rPr lang="en-US" dirty="0"/>
              <a:t> de </a:t>
            </a:r>
            <a:r>
              <a:rPr lang="en-US" dirty="0" err="1"/>
              <a:t>datos</a:t>
            </a:r>
            <a:r>
              <a:rPr lang="en-US" dirty="0"/>
              <a:t>!</a:t>
            </a:r>
          </a:p>
        </p:txBody>
      </p:sp>
      <p:sp>
        <p:nvSpPr>
          <p:cNvPr id="5" name="Slide Number Placeholder 4"/>
          <p:cNvSpPr>
            <a:spLocks noGrp="1"/>
          </p:cNvSpPr>
          <p:nvPr>
            <p:ph type="sldNum" sz="quarter" idx="12"/>
          </p:nvPr>
        </p:nvSpPr>
        <p:spPr/>
        <p:txBody>
          <a:bodyPr/>
          <a:lstStyle/>
          <a:p>
            <a:fld id="{05072F42-4DFA-4725-86F9-7594E4AB4EB5}" type="slidenum">
              <a:rPr lang="en-GB" smtClean="0"/>
              <a:pPr/>
              <a:t>40</a:t>
            </a:fld>
            <a:endParaRPr lang="en-GB"/>
          </a:p>
        </p:txBody>
      </p:sp>
    </p:spTree>
    <p:extLst>
      <p:ext uri="{BB962C8B-B14F-4D97-AF65-F5344CB8AC3E}">
        <p14:creationId xmlns:p14="http://schemas.microsoft.com/office/powerpoint/2010/main" val="1072587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208B8ED-2A4D-3A4A-836A-0A58A49A691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8286" y="1788083"/>
            <a:ext cx="3166195" cy="3622649"/>
          </a:xfrm>
          <a:prstGeom prst="rect">
            <a:avLst/>
          </a:prstGeom>
        </p:spPr>
      </p:pic>
      <p:sp>
        <p:nvSpPr>
          <p:cNvPr id="6" name="Title 5">
            <a:extLst>
              <a:ext uri="{FF2B5EF4-FFF2-40B4-BE49-F238E27FC236}">
                <a16:creationId xmlns:a16="http://schemas.microsoft.com/office/drawing/2014/main" id="{32C7ECF0-B4E4-4373-BCCC-B882E2F8195D}"/>
              </a:ext>
            </a:extLst>
          </p:cNvPr>
          <p:cNvSpPr>
            <a:spLocks noGrp="1"/>
          </p:cNvSpPr>
          <p:nvPr>
            <p:ph type="title"/>
          </p:nvPr>
        </p:nvSpPr>
        <p:spPr>
          <a:xfrm>
            <a:off x="830205" y="296404"/>
            <a:ext cx="7514035" cy="953857"/>
          </a:xfrm>
        </p:spPr>
        <p:txBody>
          <a:bodyPr/>
          <a:lstStyle/>
          <a:p>
            <a:r>
              <a:rPr lang="es-ES" dirty="0" err="1"/>
              <a:t>Matplotlib</a:t>
            </a:r>
            <a:r>
              <a:rPr lang="es-ES" dirty="0"/>
              <a:t> y Pandas están estrechamente acoplados: ¡es fácil de trazar!</a:t>
            </a:r>
            <a:endParaRPr lang="en-US" dirty="0"/>
          </a:p>
        </p:txBody>
      </p:sp>
      <p:sp>
        <p:nvSpPr>
          <p:cNvPr id="5" name="Slide Number Placeholder 4">
            <a:extLst>
              <a:ext uri="{FF2B5EF4-FFF2-40B4-BE49-F238E27FC236}">
                <a16:creationId xmlns:a16="http://schemas.microsoft.com/office/drawing/2014/main" id="{5ADC7795-D201-4E65-BC7E-CEAED08F2CF0}"/>
              </a:ext>
            </a:extLst>
          </p:cNvPr>
          <p:cNvSpPr>
            <a:spLocks noGrp="1"/>
          </p:cNvSpPr>
          <p:nvPr>
            <p:ph type="sldNum" idx="12"/>
          </p:nvPr>
        </p:nvSpPr>
        <p:spPr/>
        <p:txBody>
          <a:bodyPr/>
          <a:lstStyle/>
          <a:p>
            <a:fld id="{05072F42-4DFA-4725-86F9-7594E4AB4EB5}" type="slidenum">
              <a:rPr lang="en-GB" smtClean="0"/>
              <a:pPr/>
              <a:t>5</a:t>
            </a:fld>
            <a:endParaRPr lang="en-GB"/>
          </a:p>
        </p:txBody>
      </p:sp>
      <p:sp>
        <p:nvSpPr>
          <p:cNvPr id="16" name="Rectangle 15">
            <a:extLst>
              <a:ext uri="{FF2B5EF4-FFF2-40B4-BE49-F238E27FC236}">
                <a16:creationId xmlns:a16="http://schemas.microsoft.com/office/drawing/2014/main" id="{8027E361-A75E-4E62-93ED-CC86DC76811C}"/>
              </a:ext>
            </a:extLst>
          </p:cNvPr>
          <p:cNvSpPr/>
          <p:nvPr/>
        </p:nvSpPr>
        <p:spPr>
          <a:xfrm>
            <a:off x="237041" y="1833383"/>
            <a:ext cx="5130083" cy="2462213"/>
          </a:xfrm>
          <a:prstGeom prst="rect">
            <a:avLst/>
          </a:prstGeom>
          <a:solidFill>
            <a:schemeClr val="bg1">
              <a:lumMod val="95000"/>
            </a:schemeClr>
          </a:solidFill>
          <a:ln>
            <a:solidFill>
              <a:schemeClr val="accent1"/>
            </a:solidFill>
          </a:ln>
        </p:spPr>
        <p:txBody>
          <a:bodyPr wrap="square">
            <a:spAutoFit/>
          </a:bodyPr>
          <a:lstStyle/>
          <a:p>
            <a:r>
              <a:rPr lang="en-US" dirty="0" err="1">
                <a:latin typeface="Courier New" panose="02070309020205020404" pitchFamily="49" charset="0"/>
              </a:rPr>
              <a:t>company_ceos_df</a:t>
            </a:r>
            <a:r>
              <a:rPr lang="en-US" dirty="0">
                <a:latin typeface="Courier New" panose="02070309020205020404" pitchFamily="49" charset="0"/>
              </a:rPr>
              <a:t> = </a:t>
            </a:r>
            <a:r>
              <a:rPr lang="en-US" dirty="0" err="1">
                <a:latin typeface="Courier New" panose="02070309020205020404" pitchFamily="49" charset="0"/>
              </a:rPr>
              <a:t>pd.read_html</a:t>
            </a:r>
            <a:r>
              <a:rPr lang="en-US" dirty="0">
                <a:latin typeface="Courier New" panose="02070309020205020404" pitchFamily="49" charset="0"/>
              </a:rPr>
              <a:t>(</a:t>
            </a:r>
            <a:r>
              <a:rPr lang="en-US" dirty="0">
                <a:solidFill>
                  <a:srgbClr val="A31515"/>
                </a:solidFill>
                <a:latin typeface="Courier New" panose="02070309020205020404" pitchFamily="49" charset="0"/>
              </a:rPr>
              <a:t>'https://en.wikipedia.org/wiki/</a:t>
            </a:r>
            <a:r>
              <a:rPr lang="en-US" dirty="0" err="1">
                <a:solidFill>
                  <a:srgbClr val="A31515"/>
                </a:solidFill>
                <a:latin typeface="Courier New" panose="02070309020205020404" pitchFamily="49" charset="0"/>
              </a:rPr>
              <a:t>List_of_chief_executive_officers#List_of_CEOs</a:t>
            </a:r>
            <a:r>
              <a:rPr lang="en-US" dirty="0">
                <a:solidFill>
                  <a:srgbClr val="A31515"/>
                </a:solidFill>
                <a:latin typeface="Courier New" panose="02070309020205020404" pitchFamily="49" charset="0"/>
              </a:rPr>
              <a:t>'</a:t>
            </a:r>
            <a:r>
              <a:rPr lang="en-US" dirty="0">
                <a:latin typeface="Courier New" panose="02070309020205020404" pitchFamily="49" charset="0"/>
              </a:rPr>
              <a:t>)[</a:t>
            </a:r>
            <a:r>
              <a:rPr lang="en-US" dirty="0">
                <a:solidFill>
                  <a:srgbClr val="09885A"/>
                </a:solidFill>
                <a:latin typeface="Courier New" panose="02070309020205020404" pitchFamily="49" charset="0"/>
              </a:rPr>
              <a:t>0</a:t>
            </a:r>
            <a:r>
              <a:rPr lang="en-US" dirty="0">
                <a:latin typeface="Courier New" panose="02070309020205020404" pitchFamily="49" charset="0"/>
              </a:rPr>
              <a:t>]</a:t>
            </a:r>
          </a:p>
          <a:p>
            <a:br>
              <a:rPr lang="en-US" dirty="0">
                <a:latin typeface="Courier New" panose="02070309020205020404" pitchFamily="49" charset="0"/>
              </a:rPr>
            </a:br>
            <a:r>
              <a:rPr lang="en-US" dirty="0">
                <a:solidFill>
                  <a:srgbClr val="008000"/>
                </a:solidFill>
                <a:latin typeface="Courier New" panose="02070309020205020404" pitchFamily="49" charset="0"/>
              </a:rPr>
              <a:t># Split founding CEOs into separate </a:t>
            </a:r>
            <a:r>
              <a:rPr lang="en-US" dirty="0" err="1">
                <a:solidFill>
                  <a:srgbClr val="008000"/>
                </a:solidFill>
                <a:latin typeface="Courier New" panose="02070309020205020404" pitchFamily="49" charset="0"/>
              </a:rPr>
              <a:t>dataframe</a:t>
            </a:r>
            <a:endParaRPr lang="en-US" dirty="0">
              <a:latin typeface="Courier New" panose="02070309020205020404" pitchFamily="49" charset="0"/>
            </a:endParaRPr>
          </a:p>
          <a:p>
            <a:r>
              <a:rPr lang="en-US" dirty="0" err="1">
                <a:latin typeface="Courier New" panose="02070309020205020404" pitchFamily="49" charset="0"/>
              </a:rPr>
              <a:t>founders_df</a:t>
            </a:r>
            <a:r>
              <a:rPr lang="en-US" dirty="0">
                <a:latin typeface="Courier New" panose="02070309020205020404" pitchFamily="49" charset="0"/>
              </a:rPr>
              <a:t> = </a:t>
            </a:r>
            <a:r>
              <a:rPr lang="en-US" dirty="0" err="1">
                <a:latin typeface="Courier New" panose="02070309020205020404" pitchFamily="49" charset="0"/>
              </a:rPr>
              <a:t>company_ceos_df</a:t>
            </a:r>
            <a:r>
              <a:rPr lang="en-US" dirty="0">
                <a:latin typeface="Courier New" panose="02070309020205020404" pitchFamily="49" charset="0"/>
              </a:rPr>
              <a:t>[</a:t>
            </a:r>
            <a:r>
              <a:rPr lang="en-US" dirty="0" err="1">
                <a:latin typeface="Courier New" panose="02070309020205020404" pitchFamily="49" charset="0"/>
              </a:rPr>
              <a:t>company_ceos_df</a:t>
            </a:r>
            <a:br>
              <a:rPr lang="en-US" dirty="0">
                <a:latin typeface="Courier New" panose="02070309020205020404" pitchFamily="49" charset="0"/>
              </a:rPr>
            </a:br>
            <a:r>
              <a:rPr lang="en-US" dirty="0">
                <a:latin typeface="Courier New" panose="02070309020205020404" pitchFamily="49" charset="0"/>
              </a:rPr>
              <a:t>[</a:t>
            </a:r>
            <a:r>
              <a:rPr lang="en-US" dirty="0">
                <a:solidFill>
                  <a:srgbClr val="A31515"/>
                </a:solidFill>
                <a:latin typeface="Courier New" panose="02070309020205020404" pitchFamily="49" charset="0"/>
              </a:rPr>
              <a:t>'Title'</a:t>
            </a:r>
            <a:r>
              <a:rPr lang="en-US" dirty="0">
                <a:latin typeface="Courier New" panose="02070309020205020404" pitchFamily="49" charset="0"/>
              </a:rPr>
              <a:t>].apply(</a:t>
            </a:r>
            <a:r>
              <a:rPr lang="en-US" dirty="0">
                <a:solidFill>
                  <a:srgbClr val="0000FF"/>
                </a:solidFill>
                <a:latin typeface="Courier New" panose="02070309020205020404" pitchFamily="49" charset="0"/>
              </a:rPr>
              <a:t>lambda</a:t>
            </a:r>
            <a:r>
              <a:rPr lang="en-US" dirty="0">
                <a:latin typeface="Courier New" panose="02070309020205020404" pitchFamily="49" charset="0"/>
              </a:rPr>
              <a:t> s: </a:t>
            </a:r>
            <a:r>
              <a:rPr lang="en-US" dirty="0">
                <a:solidFill>
                  <a:srgbClr val="0000FF"/>
                </a:solidFill>
                <a:latin typeface="Courier New" panose="02070309020205020404" pitchFamily="49" charset="0"/>
              </a:rPr>
              <a:t>True</a:t>
            </a:r>
            <a:r>
              <a:rPr lang="en-US" dirty="0">
                <a:latin typeface="Courier New" panose="02070309020205020404" pitchFamily="49" charset="0"/>
              </a:rPr>
              <a:t> </a:t>
            </a:r>
            <a:r>
              <a:rPr lang="en-US" dirty="0">
                <a:solidFill>
                  <a:srgbClr val="AF00DB"/>
                </a:solidFill>
                <a:latin typeface="Courier New" panose="02070309020205020404" pitchFamily="49" charset="0"/>
              </a:rPr>
              <a:t>if</a:t>
            </a:r>
            <a:r>
              <a:rPr lang="en-US" dirty="0">
                <a:latin typeface="Courier New" panose="02070309020205020404" pitchFamily="49" charset="0"/>
              </a:rPr>
              <a:t> </a:t>
            </a:r>
            <a:r>
              <a:rPr lang="en-US" dirty="0">
                <a:solidFill>
                  <a:srgbClr val="A31515"/>
                </a:solidFill>
                <a:latin typeface="Courier New" panose="02070309020205020404" pitchFamily="49" charset="0"/>
              </a:rPr>
              <a:t>'founder'</a:t>
            </a:r>
            <a:r>
              <a:rPr lang="en-US" dirty="0">
                <a:latin typeface="Courier New" panose="02070309020205020404" pitchFamily="49" charset="0"/>
              </a:rPr>
              <a:t> </a:t>
            </a:r>
            <a:r>
              <a:rPr lang="en-US" dirty="0">
                <a:solidFill>
                  <a:srgbClr val="0000FF"/>
                </a:solidFill>
                <a:latin typeface="Courier New" panose="02070309020205020404" pitchFamily="49" charset="0"/>
              </a:rPr>
              <a:t>in</a:t>
            </a:r>
            <a:r>
              <a:rPr lang="en-US" dirty="0">
                <a:latin typeface="Courier New" panose="02070309020205020404" pitchFamily="49" charset="0"/>
              </a:rPr>
              <a:t> </a:t>
            </a:r>
            <a:r>
              <a:rPr lang="en-US" dirty="0" err="1">
                <a:latin typeface="Courier New" panose="02070309020205020404" pitchFamily="49" charset="0"/>
              </a:rPr>
              <a:t>s.lower</a:t>
            </a:r>
            <a:r>
              <a:rPr lang="en-US" dirty="0">
                <a:latin typeface="Courier New" panose="02070309020205020404" pitchFamily="49" charset="0"/>
              </a:rPr>
              <a:t>() </a:t>
            </a:r>
            <a:r>
              <a:rPr lang="en-US" dirty="0">
                <a:solidFill>
                  <a:srgbClr val="AF00DB"/>
                </a:solidFill>
                <a:latin typeface="Courier New" panose="02070309020205020404" pitchFamily="49" charset="0"/>
              </a:rPr>
              <a:t>else</a:t>
            </a:r>
            <a:r>
              <a:rPr lang="en-US" dirty="0">
                <a:latin typeface="Courier New" panose="02070309020205020404" pitchFamily="49" charset="0"/>
              </a:rPr>
              <a:t> </a:t>
            </a:r>
            <a:r>
              <a:rPr lang="en-US" dirty="0">
                <a:solidFill>
                  <a:srgbClr val="0000FF"/>
                </a:solidFill>
                <a:latin typeface="Courier New" panose="02070309020205020404" pitchFamily="49" charset="0"/>
              </a:rPr>
              <a:t>False</a:t>
            </a:r>
            <a:r>
              <a:rPr lang="en-US" dirty="0">
                <a:latin typeface="Courier New" panose="02070309020205020404" pitchFamily="49" charset="0"/>
              </a:rPr>
              <a:t>)]</a:t>
            </a:r>
          </a:p>
          <a:p>
            <a:br>
              <a:rPr lang="en-US" dirty="0">
                <a:latin typeface="Courier New" panose="02070309020205020404" pitchFamily="49" charset="0"/>
              </a:rPr>
            </a:br>
            <a:r>
              <a:rPr lang="en-US" dirty="0" err="1">
                <a:latin typeface="Courier New" panose="02070309020205020404" pitchFamily="49" charset="0"/>
              </a:rPr>
              <a:t>founders_df.</a:t>
            </a:r>
            <a:r>
              <a:rPr lang="en-US" dirty="0" err="1">
                <a:solidFill>
                  <a:schemeClr val="accent1"/>
                </a:solidFill>
                <a:latin typeface="Courier New" panose="02070309020205020404" pitchFamily="49" charset="0"/>
              </a:rPr>
              <a:t>plot</a:t>
            </a:r>
            <a:r>
              <a:rPr lang="en-US" dirty="0">
                <a:latin typeface="Courier New" panose="02070309020205020404" pitchFamily="49" charset="0"/>
              </a:rPr>
              <a:t>(kind=</a:t>
            </a:r>
            <a:r>
              <a:rPr lang="en-US" dirty="0">
                <a:solidFill>
                  <a:srgbClr val="A31515"/>
                </a:solidFill>
                <a:latin typeface="Courier New" panose="02070309020205020404" pitchFamily="49" charset="0"/>
              </a:rPr>
              <a:t>'bar'</a:t>
            </a:r>
            <a:r>
              <a:rPr lang="en-US" dirty="0">
                <a:latin typeface="Courier New" panose="02070309020205020404" pitchFamily="49" charset="0"/>
              </a:rPr>
              <a:t>, x=</a:t>
            </a:r>
            <a:r>
              <a:rPr lang="en-US" dirty="0">
                <a:solidFill>
                  <a:srgbClr val="A31515"/>
                </a:solidFill>
                <a:latin typeface="Courier New" panose="02070309020205020404" pitchFamily="49" charset="0"/>
              </a:rPr>
              <a:t>'Company’</a:t>
            </a:r>
            <a:r>
              <a:rPr lang="en-US" dirty="0">
                <a:latin typeface="Courier New" panose="02070309020205020404" pitchFamily="49" charset="0"/>
              </a:rPr>
              <a:t>, </a:t>
            </a:r>
            <a:br>
              <a:rPr lang="en-US" dirty="0">
                <a:latin typeface="Courier New" panose="02070309020205020404" pitchFamily="49" charset="0"/>
              </a:rPr>
            </a:br>
            <a:r>
              <a:rPr lang="en-US" dirty="0">
                <a:latin typeface="Courier New" panose="02070309020205020404" pitchFamily="49" charset="0"/>
              </a:rPr>
              <a:t>y=</a:t>
            </a:r>
            <a:r>
              <a:rPr lang="en-US" dirty="0">
                <a:solidFill>
                  <a:srgbClr val="A31515"/>
                </a:solidFill>
                <a:latin typeface="Courier New" panose="02070309020205020404" pitchFamily="49" charset="0"/>
              </a:rPr>
              <a:t>'Since'</a:t>
            </a:r>
            <a:r>
              <a:rPr lang="en-US" dirty="0">
                <a:latin typeface="Courier New" panose="02070309020205020404" pitchFamily="49" charset="0"/>
              </a:rPr>
              <a:t>, color=</a:t>
            </a:r>
            <a:r>
              <a:rPr lang="en-US" dirty="0">
                <a:solidFill>
                  <a:srgbClr val="A31515"/>
                </a:solidFill>
                <a:latin typeface="Courier New" panose="02070309020205020404" pitchFamily="49" charset="0"/>
              </a:rPr>
              <a:t>'gray'</a:t>
            </a:r>
            <a:r>
              <a:rPr lang="en-US" dirty="0">
                <a:latin typeface="Courier New" panose="02070309020205020404" pitchFamily="49" charset="0"/>
              </a:rPr>
              <a:t>)</a:t>
            </a:r>
          </a:p>
        </p:txBody>
      </p:sp>
      <p:sp>
        <p:nvSpPr>
          <p:cNvPr id="19" name="Rectangle 18">
            <a:extLst>
              <a:ext uri="{FF2B5EF4-FFF2-40B4-BE49-F238E27FC236}">
                <a16:creationId xmlns:a16="http://schemas.microsoft.com/office/drawing/2014/main" id="{489E3564-B278-42AA-B6AF-C425F689F9AC}"/>
              </a:ext>
            </a:extLst>
          </p:cNvPr>
          <p:cNvSpPr/>
          <p:nvPr/>
        </p:nvSpPr>
        <p:spPr>
          <a:xfrm>
            <a:off x="237040" y="3746111"/>
            <a:ext cx="5130083" cy="54863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4750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E820E4B-E159-B049-BF55-3A89422E0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42686" y="2194740"/>
            <a:ext cx="1142077" cy="786002"/>
          </a:xfrm>
          <a:prstGeom prst="rect">
            <a:avLst/>
          </a:prstGeom>
        </p:spPr>
      </p:pic>
      <p:sp>
        <p:nvSpPr>
          <p:cNvPr id="9" name="Title 8">
            <a:extLst>
              <a:ext uri="{FF2B5EF4-FFF2-40B4-BE49-F238E27FC236}">
                <a16:creationId xmlns:a16="http://schemas.microsoft.com/office/drawing/2014/main" id="{DDDAA0D0-3CAC-4F21-A117-37E53903D96C}"/>
              </a:ext>
            </a:extLst>
          </p:cNvPr>
          <p:cNvSpPr>
            <a:spLocks noGrp="1"/>
          </p:cNvSpPr>
          <p:nvPr>
            <p:ph type="title"/>
          </p:nvPr>
        </p:nvSpPr>
        <p:spPr/>
        <p:txBody>
          <a:bodyPr/>
          <a:lstStyle/>
          <a:p>
            <a:r>
              <a:rPr lang="es-ES" dirty="0"/>
              <a:t>Decisiones que deberá tomar</a:t>
            </a:r>
            <a:endParaRPr lang="en-US" dirty="0"/>
          </a:p>
        </p:txBody>
      </p:sp>
      <p:sp>
        <p:nvSpPr>
          <p:cNvPr id="10" name="Content Placeholder 9">
            <a:extLst>
              <a:ext uri="{FF2B5EF4-FFF2-40B4-BE49-F238E27FC236}">
                <a16:creationId xmlns:a16="http://schemas.microsoft.com/office/drawing/2014/main" id="{1733791D-36B1-4949-97DC-8EB81B573DBA}"/>
              </a:ext>
            </a:extLst>
          </p:cNvPr>
          <p:cNvSpPr>
            <a:spLocks noGrp="1"/>
          </p:cNvSpPr>
          <p:nvPr>
            <p:ph idx="1"/>
          </p:nvPr>
        </p:nvSpPr>
        <p:spPr>
          <a:xfrm>
            <a:off x="470264" y="1643742"/>
            <a:ext cx="6899720" cy="3021499"/>
          </a:xfrm>
        </p:spPr>
        <p:txBody>
          <a:bodyPr>
            <a:normAutofit fontScale="85000" lnSpcReduction="10000"/>
          </a:bodyPr>
          <a:lstStyle/>
          <a:p>
            <a:pPr marL="219075" indent="0">
              <a:lnSpc>
                <a:spcPct val="110000"/>
              </a:lnSpc>
              <a:buFont typeface="Arial"/>
              <a:buNone/>
            </a:pPr>
            <a:r>
              <a:rPr lang="es-ES" sz="2200" dirty="0"/>
              <a:t>¿Qué tipo de trama? </a:t>
            </a:r>
          </a:p>
          <a:p>
            <a:pPr>
              <a:lnSpc>
                <a:spcPct val="110000"/>
              </a:lnSpc>
            </a:pPr>
            <a:r>
              <a:rPr lang="es-ES" sz="2200" dirty="0"/>
              <a:t>Por lo general, gráficos de líneas frente a gráficos de barras (si se basan en datos completos) </a:t>
            </a:r>
          </a:p>
          <a:p>
            <a:pPr>
              <a:lnSpc>
                <a:spcPct val="110000"/>
              </a:lnSpc>
            </a:pPr>
            <a:r>
              <a:rPr lang="es-ES" sz="2200" dirty="0"/>
              <a:t>Pero ... ¿y si se trata de datos estadísticos / muestreados? </a:t>
            </a:r>
          </a:p>
          <a:p>
            <a:pPr marL="219075" indent="0">
              <a:buNone/>
            </a:pPr>
            <a:endParaRPr lang="es-ES" dirty="0"/>
          </a:p>
          <a:p>
            <a:pPr marL="219075" indent="0">
              <a:buNone/>
            </a:pPr>
            <a:r>
              <a:rPr lang="es-ES" dirty="0"/>
              <a:t>¿Qué rangos y escalas usar para los ejes? </a:t>
            </a:r>
          </a:p>
          <a:p>
            <a:pPr marL="219075" indent="0">
              <a:buNone/>
            </a:pPr>
            <a:endParaRPr lang="es-ES" dirty="0"/>
          </a:p>
          <a:p>
            <a:pPr marL="219075" indent="0">
              <a:buNone/>
            </a:pPr>
            <a:r>
              <a:rPr lang="es-ES" dirty="0"/>
              <a:t>¿Normalizo los datos? </a:t>
            </a:r>
            <a:endParaRPr lang="en-US" dirty="0"/>
          </a:p>
        </p:txBody>
      </p:sp>
      <p:sp>
        <p:nvSpPr>
          <p:cNvPr id="8" name="Slide Number Placeholder 7">
            <a:extLst>
              <a:ext uri="{FF2B5EF4-FFF2-40B4-BE49-F238E27FC236}">
                <a16:creationId xmlns:a16="http://schemas.microsoft.com/office/drawing/2014/main" id="{67EA22A1-61DF-4F29-9CFF-512D15F3316B}"/>
              </a:ext>
            </a:extLst>
          </p:cNvPr>
          <p:cNvSpPr>
            <a:spLocks noGrp="1"/>
          </p:cNvSpPr>
          <p:nvPr>
            <p:ph type="sldNum" sz="quarter" idx="12"/>
          </p:nvPr>
        </p:nvSpPr>
        <p:spPr/>
        <p:txBody>
          <a:bodyPr/>
          <a:lstStyle/>
          <a:p>
            <a:fld id="{05072F42-4DFA-4725-86F9-7594E4AB4EB5}" type="slidenum">
              <a:rPr lang="en-GB" smtClean="0"/>
              <a:pPr/>
              <a:t>6</a:t>
            </a:fld>
            <a:endParaRPr lang="en-GB"/>
          </a:p>
        </p:txBody>
      </p:sp>
      <p:cxnSp>
        <p:nvCxnSpPr>
          <p:cNvPr id="3" name="Straight Arrow Connector 2">
            <a:extLst>
              <a:ext uri="{FF2B5EF4-FFF2-40B4-BE49-F238E27FC236}">
                <a16:creationId xmlns:a16="http://schemas.microsoft.com/office/drawing/2014/main" id="{E0B545A1-746D-7F4E-AAC5-447CBBD4CAFA}"/>
              </a:ext>
            </a:extLst>
          </p:cNvPr>
          <p:cNvCxnSpPr>
            <a:cxnSpLocks/>
          </p:cNvCxnSpPr>
          <p:nvPr/>
        </p:nvCxnSpPr>
        <p:spPr>
          <a:xfrm>
            <a:off x="6568878" y="3597114"/>
            <a:ext cx="121803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0A956C5-35B9-2147-A9F9-F8C15220A058}"/>
              </a:ext>
            </a:extLst>
          </p:cNvPr>
          <p:cNvCxnSpPr/>
          <p:nvPr/>
        </p:nvCxnSpPr>
        <p:spPr>
          <a:xfrm flipH="1">
            <a:off x="6162901" y="3597114"/>
            <a:ext cx="4745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D272845-6DA0-6D49-A271-C088549FAECC}"/>
              </a:ext>
            </a:extLst>
          </p:cNvPr>
          <p:cNvCxnSpPr/>
          <p:nvPr/>
        </p:nvCxnSpPr>
        <p:spPr>
          <a:xfrm>
            <a:off x="6400181" y="3597114"/>
            <a:ext cx="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5930251-52C2-C44E-81A8-4F353F2258DD}"/>
              </a:ext>
            </a:extLst>
          </p:cNvPr>
          <p:cNvCxnSpPr>
            <a:cxnSpLocks/>
          </p:cNvCxnSpPr>
          <p:nvPr/>
        </p:nvCxnSpPr>
        <p:spPr>
          <a:xfrm>
            <a:off x="6417543" y="3550850"/>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B42A6D1-E217-6149-A4CC-0E1F20F7C0E9}"/>
              </a:ext>
            </a:extLst>
          </p:cNvPr>
          <p:cNvCxnSpPr>
            <a:cxnSpLocks/>
          </p:cNvCxnSpPr>
          <p:nvPr/>
        </p:nvCxnSpPr>
        <p:spPr>
          <a:xfrm>
            <a:off x="6576899" y="3550850"/>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01AE969-E858-2241-A5FC-6CDBDC182B32}"/>
              </a:ext>
            </a:extLst>
          </p:cNvPr>
          <p:cNvCxnSpPr>
            <a:cxnSpLocks/>
          </p:cNvCxnSpPr>
          <p:nvPr/>
        </p:nvCxnSpPr>
        <p:spPr>
          <a:xfrm>
            <a:off x="6896742" y="3544141"/>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45CE33A-06BC-AF48-8EA4-A47636D3BC5D}"/>
              </a:ext>
            </a:extLst>
          </p:cNvPr>
          <p:cNvCxnSpPr>
            <a:cxnSpLocks/>
          </p:cNvCxnSpPr>
          <p:nvPr/>
        </p:nvCxnSpPr>
        <p:spPr>
          <a:xfrm>
            <a:off x="6653503" y="3544141"/>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85AD8E8-69C2-344A-BC83-D535BCA91D68}"/>
              </a:ext>
            </a:extLst>
          </p:cNvPr>
          <p:cNvCxnSpPr>
            <a:cxnSpLocks/>
          </p:cNvCxnSpPr>
          <p:nvPr/>
        </p:nvCxnSpPr>
        <p:spPr>
          <a:xfrm>
            <a:off x="6497754" y="3544141"/>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B8EFB5C-213D-E440-B91C-0594DDA9B7C7}"/>
              </a:ext>
            </a:extLst>
          </p:cNvPr>
          <p:cNvCxnSpPr>
            <a:cxnSpLocks/>
          </p:cNvCxnSpPr>
          <p:nvPr/>
        </p:nvCxnSpPr>
        <p:spPr>
          <a:xfrm>
            <a:off x="7369983" y="3545453"/>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13009091-2EAF-EB4B-93B1-F11934F29706}"/>
              </a:ext>
            </a:extLst>
          </p:cNvPr>
          <p:cNvCxnSpPr>
            <a:cxnSpLocks/>
          </p:cNvCxnSpPr>
          <p:nvPr/>
        </p:nvCxnSpPr>
        <p:spPr>
          <a:xfrm>
            <a:off x="6736320" y="3548077"/>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F95C27-FCF4-1C4A-BAC9-E48D6145FDA7}"/>
              </a:ext>
            </a:extLst>
          </p:cNvPr>
          <p:cNvCxnSpPr>
            <a:cxnSpLocks/>
          </p:cNvCxnSpPr>
          <p:nvPr/>
        </p:nvCxnSpPr>
        <p:spPr>
          <a:xfrm>
            <a:off x="6818594" y="3544141"/>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A77793C-E6BB-D843-9126-269C485A8664}"/>
              </a:ext>
            </a:extLst>
          </p:cNvPr>
          <p:cNvCxnSpPr>
            <a:cxnSpLocks/>
          </p:cNvCxnSpPr>
          <p:nvPr/>
        </p:nvCxnSpPr>
        <p:spPr>
          <a:xfrm>
            <a:off x="7121141" y="3545453"/>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A94802F-F2B9-3D42-ADE4-9C5E5E38D8AB}"/>
              </a:ext>
            </a:extLst>
          </p:cNvPr>
          <p:cNvCxnSpPr>
            <a:cxnSpLocks/>
          </p:cNvCxnSpPr>
          <p:nvPr/>
        </p:nvCxnSpPr>
        <p:spPr>
          <a:xfrm>
            <a:off x="7588760" y="3544141"/>
            <a:ext cx="0" cy="925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7" name="Picture 36">
            <a:extLst>
              <a:ext uri="{FF2B5EF4-FFF2-40B4-BE49-F238E27FC236}">
                <a16:creationId xmlns:a16="http://schemas.microsoft.com/office/drawing/2014/main" id="{FE1D02D0-4CAB-4443-8245-6AEAD8A0EF79}"/>
              </a:ext>
            </a:extLst>
          </p:cNvPr>
          <p:cNvPicPr>
            <a:picLocks noChangeAspect="1"/>
          </p:cNvPicPr>
          <p:nvPr/>
        </p:nvPicPr>
        <p:blipFill rotWithShape="1">
          <a:blip r:embed="rId3"/>
          <a:srcRect l="13273" t="4570" r="3760" b="8731"/>
          <a:stretch/>
        </p:blipFill>
        <p:spPr>
          <a:xfrm>
            <a:off x="3836190" y="4071324"/>
            <a:ext cx="1048699" cy="593917"/>
          </a:xfrm>
          <a:prstGeom prst="rect">
            <a:avLst/>
          </a:prstGeom>
        </p:spPr>
      </p:pic>
      <p:pic>
        <p:nvPicPr>
          <p:cNvPr id="5" name="Picture 4">
            <a:extLst>
              <a:ext uri="{FF2B5EF4-FFF2-40B4-BE49-F238E27FC236}">
                <a16:creationId xmlns:a16="http://schemas.microsoft.com/office/drawing/2014/main" id="{E0AFA772-1713-B841-A783-E62A361C9C5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8078" t="10285" r="4393" b="40853"/>
          <a:stretch/>
        </p:blipFill>
        <p:spPr>
          <a:xfrm>
            <a:off x="7415512" y="2028486"/>
            <a:ext cx="798213" cy="447529"/>
          </a:xfrm>
          <a:prstGeom prst="rect">
            <a:avLst/>
          </a:prstGeom>
        </p:spPr>
      </p:pic>
    </p:spTree>
    <p:extLst>
      <p:ext uri="{BB962C8B-B14F-4D97-AF65-F5344CB8AC3E}">
        <p14:creationId xmlns:p14="http://schemas.microsoft.com/office/powerpoint/2010/main" val="4596440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4DB4F-9169-45CE-8D0C-BBA7D6C9439C}"/>
              </a:ext>
            </a:extLst>
          </p:cNvPr>
          <p:cNvSpPr>
            <a:spLocks noGrp="1"/>
          </p:cNvSpPr>
          <p:nvPr>
            <p:ph type="title"/>
          </p:nvPr>
        </p:nvSpPr>
        <p:spPr>
          <a:xfrm>
            <a:off x="470263" y="25554"/>
            <a:ext cx="8157007" cy="1089755"/>
          </a:xfrm>
        </p:spPr>
        <p:txBody>
          <a:bodyPr/>
          <a:lstStyle/>
          <a:p>
            <a:r>
              <a:rPr lang="es-ES" dirty="0"/>
              <a:t>Gráficos de barras vs de líneas </a:t>
            </a:r>
            <a:endParaRPr lang="en-US" dirty="0"/>
          </a:p>
        </p:txBody>
      </p:sp>
      <p:sp>
        <p:nvSpPr>
          <p:cNvPr id="3" name="Content Placeholder 2">
            <a:extLst>
              <a:ext uri="{FF2B5EF4-FFF2-40B4-BE49-F238E27FC236}">
                <a16:creationId xmlns:a16="http://schemas.microsoft.com/office/drawing/2014/main" id="{2B0575BF-F12D-4063-A89D-CD138A0FE40B}"/>
              </a:ext>
            </a:extLst>
          </p:cNvPr>
          <p:cNvSpPr>
            <a:spLocks noGrp="1"/>
          </p:cNvSpPr>
          <p:nvPr>
            <p:ph idx="1"/>
          </p:nvPr>
        </p:nvSpPr>
        <p:spPr>
          <a:xfrm>
            <a:off x="191386" y="3274242"/>
            <a:ext cx="8952613" cy="2303461"/>
          </a:xfrm>
        </p:spPr>
        <p:txBody>
          <a:bodyPr>
            <a:noAutofit/>
          </a:bodyPr>
          <a:lstStyle/>
          <a:p>
            <a:pPr marL="219075" indent="0">
              <a:lnSpc>
                <a:spcPct val="130000"/>
              </a:lnSpc>
              <a:buFont typeface="Arial"/>
              <a:buNone/>
            </a:pPr>
            <a:r>
              <a:rPr lang="es-ES" sz="1600" dirty="0"/>
              <a:t>Considere los datos </a:t>
            </a:r>
            <a:r>
              <a:rPr lang="es-ES" sz="1600" b="1" dirty="0"/>
              <a:t>categóricos</a:t>
            </a:r>
            <a:r>
              <a:rPr lang="es-ES" sz="1600" dirty="0"/>
              <a:t>  vs. </a:t>
            </a:r>
            <a:r>
              <a:rPr lang="es-ES" sz="1600" b="1" dirty="0"/>
              <a:t>continuos</a:t>
            </a:r>
            <a:r>
              <a:rPr lang="es-ES" sz="1600" dirty="0"/>
              <a:t> en el eje x y elija las gráficas en consecuencia: </a:t>
            </a:r>
          </a:p>
          <a:p>
            <a:pPr>
              <a:lnSpc>
                <a:spcPct val="130000"/>
              </a:lnSpc>
            </a:pPr>
            <a:r>
              <a:rPr lang="es-ES" sz="1600" dirty="0"/>
              <a:t>Gráficos de barras </a:t>
            </a:r>
            <a:r>
              <a:rPr lang="en-US" sz="1600" dirty="0">
                <a:sym typeface="Wingdings" panose="05000000000000000000" pitchFamily="2" charset="2"/>
              </a:rPr>
              <a:t></a:t>
            </a:r>
            <a:r>
              <a:rPr lang="es-ES" sz="1600" dirty="0"/>
              <a:t> datos </a:t>
            </a:r>
            <a:r>
              <a:rPr lang="es-ES" sz="1600" b="1" dirty="0"/>
              <a:t>categóricos</a:t>
            </a:r>
            <a:r>
              <a:rPr lang="es-ES" sz="1600" dirty="0"/>
              <a:t> (valores discretos, a menudo no numéricos) </a:t>
            </a:r>
          </a:p>
          <a:p>
            <a:pPr>
              <a:lnSpc>
                <a:spcPct val="130000"/>
              </a:lnSpc>
            </a:pPr>
            <a:r>
              <a:rPr lang="es-ES" sz="1600" dirty="0"/>
              <a:t>Gráficos de líneas </a:t>
            </a:r>
            <a:r>
              <a:rPr lang="en-US" sz="1600" dirty="0">
                <a:sym typeface="Wingdings" panose="05000000000000000000" pitchFamily="2" charset="2"/>
              </a:rPr>
              <a:t></a:t>
            </a:r>
            <a:r>
              <a:rPr lang="es-ES" sz="1600" dirty="0"/>
              <a:t> datos </a:t>
            </a:r>
            <a:r>
              <a:rPr lang="es-ES" sz="1600" b="1" dirty="0"/>
              <a:t>continuos</a:t>
            </a:r>
            <a:r>
              <a:rPr lang="es-ES" sz="1600" dirty="0"/>
              <a:t>; ¡las líneas interpoladas entre puntos son significativas! </a:t>
            </a:r>
          </a:p>
          <a:p>
            <a:pPr marL="219075" indent="0">
              <a:lnSpc>
                <a:spcPct val="130000"/>
              </a:lnSpc>
              <a:buFont typeface="Arial"/>
              <a:buNone/>
            </a:pPr>
            <a:r>
              <a:rPr lang="es-ES" sz="1600" dirty="0"/>
              <a:t>Nota: si los datos no son continuos, es útil ver los puntos</a:t>
            </a:r>
            <a:endParaRPr lang="en-US" sz="1600" dirty="0">
              <a:sym typeface="Wingdings" panose="05000000000000000000" pitchFamily="2" charset="2"/>
            </a:endParaRPr>
          </a:p>
        </p:txBody>
      </p:sp>
      <p:sp>
        <p:nvSpPr>
          <p:cNvPr id="4" name="Slide Number Placeholder 3">
            <a:extLst>
              <a:ext uri="{FF2B5EF4-FFF2-40B4-BE49-F238E27FC236}">
                <a16:creationId xmlns:a16="http://schemas.microsoft.com/office/drawing/2014/main" id="{84B01B1B-B05F-486B-BC8B-7CCF945332E2}"/>
              </a:ext>
            </a:extLst>
          </p:cNvPr>
          <p:cNvSpPr>
            <a:spLocks noGrp="1"/>
          </p:cNvSpPr>
          <p:nvPr>
            <p:ph type="sldNum" sz="quarter" idx="12"/>
          </p:nvPr>
        </p:nvSpPr>
        <p:spPr/>
        <p:txBody>
          <a:bodyPr/>
          <a:lstStyle/>
          <a:p>
            <a:fld id="{05072F42-4DFA-4725-86F9-7594E4AB4EB5}" type="slidenum">
              <a:rPr lang="en-GB" smtClean="0"/>
              <a:pPr/>
              <a:t>7</a:t>
            </a:fld>
            <a:endParaRPr lang="en-GB"/>
          </a:p>
        </p:txBody>
      </p:sp>
      <p:pic>
        <p:nvPicPr>
          <p:cNvPr id="8" name="Picture 7">
            <a:extLst>
              <a:ext uri="{FF2B5EF4-FFF2-40B4-BE49-F238E27FC236}">
                <a16:creationId xmlns:a16="http://schemas.microsoft.com/office/drawing/2014/main" id="{E9B253F9-1553-4545-864A-95F0E28A2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7338" y="903422"/>
            <a:ext cx="2018495" cy="2458361"/>
          </a:xfrm>
          <a:prstGeom prst="rect">
            <a:avLst/>
          </a:prstGeom>
        </p:spPr>
      </p:pic>
      <p:pic>
        <p:nvPicPr>
          <p:cNvPr id="10" name="Picture 9">
            <a:extLst>
              <a:ext uri="{FF2B5EF4-FFF2-40B4-BE49-F238E27FC236}">
                <a16:creationId xmlns:a16="http://schemas.microsoft.com/office/drawing/2014/main" id="{875B0C30-894A-1B46-BEB8-6D94E9041FB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48766" y="952850"/>
            <a:ext cx="2744111" cy="1878220"/>
          </a:xfrm>
          <a:prstGeom prst="rect">
            <a:avLst/>
          </a:prstGeom>
        </p:spPr>
      </p:pic>
    </p:spTree>
    <p:extLst>
      <p:ext uri="{BB962C8B-B14F-4D97-AF65-F5344CB8AC3E}">
        <p14:creationId xmlns:p14="http://schemas.microsoft.com/office/powerpoint/2010/main" val="283375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43271-AF8D-4084-B957-B7EB601769AA}"/>
              </a:ext>
            </a:extLst>
          </p:cNvPr>
          <p:cNvSpPr>
            <a:spLocks noGrp="1"/>
          </p:cNvSpPr>
          <p:nvPr>
            <p:ph type="title"/>
          </p:nvPr>
        </p:nvSpPr>
        <p:spPr>
          <a:xfrm>
            <a:off x="470262" y="21583"/>
            <a:ext cx="8157007" cy="1089755"/>
          </a:xfrm>
        </p:spPr>
        <p:txBody>
          <a:bodyPr/>
          <a:lstStyle/>
          <a:p>
            <a:r>
              <a:rPr lang="es-ES" dirty="0"/>
              <a:t>Trazado y coordenadas de ejes</a:t>
            </a:r>
          </a:p>
        </p:txBody>
      </p:sp>
      <p:sp>
        <p:nvSpPr>
          <p:cNvPr id="3" name="Content Placeholder 2">
            <a:extLst>
              <a:ext uri="{FF2B5EF4-FFF2-40B4-BE49-F238E27FC236}">
                <a16:creationId xmlns:a16="http://schemas.microsoft.com/office/drawing/2014/main" id="{0D9994C6-EF83-4306-8AEF-FFB3432CB674}"/>
              </a:ext>
            </a:extLst>
          </p:cNvPr>
          <p:cNvSpPr>
            <a:spLocks noGrp="1"/>
          </p:cNvSpPr>
          <p:nvPr>
            <p:ph idx="1"/>
          </p:nvPr>
        </p:nvSpPr>
        <p:spPr>
          <a:xfrm>
            <a:off x="470262" y="3591875"/>
            <a:ext cx="8157007" cy="1842137"/>
          </a:xfrm>
        </p:spPr>
        <p:txBody>
          <a:bodyPr>
            <a:normAutofit fontScale="85000" lnSpcReduction="20000"/>
          </a:bodyPr>
          <a:lstStyle/>
          <a:p>
            <a:pPr marL="219075" indent="0" algn="ctr">
              <a:buNone/>
            </a:pPr>
            <a:r>
              <a:rPr lang="es-ES" sz="2200" b="1" dirty="0"/>
              <a:t>¿Cómo elegimos nuestro eje mínimo, máximo y escala (lineal vs log)? </a:t>
            </a:r>
          </a:p>
          <a:p>
            <a:pPr marL="219075" indent="0">
              <a:buFont typeface="Arial"/>
              <a:buNone/>
            </a:pPr>
            <a:r>
              <a:rPr lang="es-ES" dirty="0"/>
              <a:t>Preguntas clave que debe hacerse: </a:t>
            </a:r>
          </a:p>
          <a:p>
            <a:r>
              <a:rPr lang="es-ES" dirty="0"/>
              <a:t>¿Qué da las intuiciones correctas sobre los fenómenos que está trazando? </a:t>
            </a:r>
          </a:p>
          <a:p>
            <a:r>
              <a:rPr lang="es-ES" dirty="0"/>
              <a:t>¿Qué permite al espectador comparar / comprender visualmente los fenómenos? </a:t>
            </a:r>
            <a:endParaRPr lang="en-US" dirty="0"/>
          </a:p>
        </p:txBody>
      </p:sp>
      <p:sp>
        <p:nvSpPr>
          <p:cNvPr id="4" name="Slide Number Placeholder 3">
            <a:extLst>
              <a:ext uri="{FF2B5EF4-FFF2-40B4-BE49-F238E27FC236}">
                <a16:creationId xmlns:a16="http://schemas.microsoft.com/office/drawing/2014/main" id="{DD347B2E-020E-4509-81EA-C59024CB37D1}"/>
              </a:ext>
            </a:extLst>
          </p:cNvPr>
          <p:cNvSpPr>
            <a:spLocks noGrp="1"/>
          </p:cNvSpPr>
          <p:nvPr>
            <p:ph type="sldNum" sz="quarter" idx="12"/>
          </p:nvPr>
        </p:nvSpPr>
        <p:spPr/>
        <p:txBody>
          <a:bodyPr/>
          <a:lstStyle/>
          <a:p>
            <a:fld id="{05072F42-4DFA-4725-86F9-7594E4AB4EB5}" type="slidenum">
              <a:rPr lang="en-GB" smtClean="0"/>
              <a:pPr/>
              <a:t>8</a:t>
            </a:fld>
            <a:endParaRPr lang="en-GB"/>
          </a:p>
        </p:txBody>
      </p:sp>
      <p:pic>
        <p:nvPicPr>
          <p:cNvPr id="8" name="Picture 7">
            <a:extLst>
              <a:ext uri="{FF2B5EF4-FFF2-40B4-BE49-F238E27FC236}">
                <a16:creationId xmlns:a16="http://schemas.microsoft.com/office/drawing/2014/main" id="{7D132C97-F623-054A-8C54-05566DBFFC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6887" y="1073901"/>
            <a:ext cx="2200710" cy="2517975"/>
          </a:xfrm>
          <a:prstGeom prst="rect">
            <a:avLst/>
          </a:prstGeom>
        </p:spPr>
      </p:pic>
      <p:pic>
        <p:nvPicPr>
          <p:cNvPr id="9" name="Picture 8">
            <a:extLst>
              <a:ext uri="{FF2B5EF4-FFF2-40B4-BE49-F238E27FC236}">
                <a16:creationId xmlns:a16="http://schemas.microsoft.com/office/drawing/2014/main" id="{A1D8E947-7CE7-5B48-8A07-75CA220221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23778" y="1073901"/>
            <a:ext cx="2067443" cy="2517975"/>
          </a:xfrm>
          <a:prstGeom prst="rect">
            <a:avLst/>
          </a:prstGeom>
        </p:spPr>
      </p:pic>
    </p:spTree>
    <p:extLst>
      <p:ext uri="{BB962C8B-B14F-4D97-AF65-F5344CB8AC3E}">
        <p14:creationId xmlns:p14="http://schemas.microsoft.com/office/powerpoint/2010/main" val="34934269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1D3942B-4B42-42E3-AC13-CEA25E495082}"/>
              </a:ext>
            </a:extLst>
          </p:cNvPr>
          <p:cNvSpPr>
            <a:spLocks noGrp="1"/>
          </p:cNvSpPr>
          <p:nvPr>
            <p:ph type="sldNum" sz="quarter" idx="12"/>
          </p:nvPr>
        </p:nvSpPr>
        <p:spPr/>
        <p:txBody>
          <a:bodyPr/>
          <a:lstStyle/>
          <a:p>
            <a:fld id="{05072F42-4DFA-4725-86F9-7594E4AB4EB5}" type="slidenum">
              <a:rPr lang="en-GB" smtClean="0"/>
              <a:pPr/>
              <a:t>9</a:t>
            </a:fld>
            <a:endParaRPr lang="en-GB"/>
          </a:p>
        </p:txBody>
      </p:sp>
      <p:sp>
        <p:nvSpPr>
          <p:cNvPr id="5" name="Rectangle 4">
            <a:extLst>
              <a:ext uri="{FF2B5EF4-FFF2-40B4-BE49-F238E27FC236}">
                <a16:creationId xmlns:a16="http://schemas.microsoft.com/office/drawing/2014/main" id="{50C80E80-0105-4C85-A4F7-D38BF7AD2E64}"/>
              </a:ext>
            </a:extLst>
          </p:cNvPr>
          <p:cNvSpPr/>
          <p:nvPr/>
        </p:nvSpPr>
        <p:spPr>
          <a:xfrm>
            <a:off x="229906" y="3235693"/>
            <a:ext cx="8655677" cy="2246769"/>
          </a:xfrm>
          <a:prstGeom prst="rect">
            <a:avLst/>
          </a:prstGeom>
          <a:solidFill>
            <a:schemeClr val="bg1">
              <a:lumMod val="95000"/>
            </a:schemeClr>
          </a:solidFill>
          <a:ln>
            <a:solidFill>
              <a:schemeClr val="accent1"/>
            </a:solidFill>
          </a:ln>
        </p:spPr>
        <p:txBody>
          <a:bodyPr wrap="square">
            <a:spAutoFit/>
          </a:bodyPr>
          <a:lstStyle/>
          <a:p>
            <a:r>
              <a:rPr lang="en-US" dirty="0" err="1">
                <a:latin typeface="Courier New" panose="02070309020205020404" pitchFamily="49" charset="0"/>
              </a:rPr>
              <a:t>baseline_df</a:t>
            </a:r>
            <a:r>
              <a:rPr lang="en-US" dirty="0">
                <a:latin typeface="Courier New" panose="02070309020205020404" pitchFamily="49" charset="0"/>
              </a:rPr>
              <a:t> = </a:t>
            </a:r>
            <a:r>
              <a:rPr lang="en-US" dirty="0" err="1">
                <a:latin typeface="Courier New" panose="02070309020205020404" pitchFamily="49" charset="0"/>
              </a:rPr>
              <a:t>pd.DataFrame</a:t>
            </a:r>
            <a:r>
              <a:rPr lang="en-US" dirty="0">
                <a:latin typeface="Courier New" panose="02070309020205020404" pitchFamily="49" charset="0"/>
              </a:rPr>
              <a:t>([{</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1</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800</a:t>
            </a:r>
            <a:r>
              <a:rPr lang="en-US" dirty="0">
                <a:latin typeface="Courier New" panose="02070309020205020404" pitchFamily="49" charset="0"/>
              </a:rPr>
              <a:t>}, {</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2</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5</a:t>
            </a:r>
            <a:r>
              <a:rPr lang="en-US" dirty="0">
                <a:latin typeface="Courier New" panose="02070309020205020404" pitchFamily="49" charset="0"/>
              </a:rPr>
              <a:t>}, {</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3</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2400</a:t>
            </a:r>
            <a:r>
              <a:rPr lang="en-US" dirty="0">
                <a:latin typeface="Courier New" panose="02070309020205020404" pitchFamily="49" charset="0"/>
              </a:rPr>
              <a:t>}])</a:t>
            </a:r>
          </a:p>
          <a:p>
            <a:r>
              <a:rPr lang="en-US" dirty="0" err="1">
                <a:latin typeface="Courier New" panose="02070309020205020404" pitchFamily="49" charset="0"/>
              </a:rPr>
              <a:t>alternative_df</a:t>
            </a:r>
            <a:r>
              <a:rPr lang="en-US" dirty="0">
                <a:latin typeface="Courier New" panose="02070309020205020404" pitchFamily="49" charset="0"/>
              </a:rPr>
              <a:t> = </a:t>
            </a:r>
            <a:r>
              <a:rPr lang="en-US" dirty="0" err="1">
                <a:latin typeface="Courier New" panose="02070309020205020404" pitchFamily="49" charset="0"/>
              </a:rPr>
              <a:t>pd.DataFrame</a:t>
            </a:r>
            <a:r>
              <a:rPr lang="en-US" dirty="0">
                <a:latin typeface="Courier New" panose="02070309020205020404" pitchFamily="49" charset="0"/>
              </a:rPr>
              <a:t>([{</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1</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720</a:t>
            </a:r>
            <a:r>
              <a:rPr lang="en-US" dirty="0">
                <a:latin typeface="Courier New" panose="02070309020205020404" pitchFamily="49" charset="0"/>
              </a:rPr>
              <a:t>}, {</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2</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3</a:t>
            </a:r>
            <a:r>
              <a:rPr lang="en-US" dirty="0">
                <a:latin typeface="Courier New" panose="02070309020205020404" pitchFamily="49" charset="0"/>
              </a:rPr>
              <a:t>}, {</a:t>
            </a:r>
            <a:r>
              <a:rPr lang="en-US" dirty="0">
                <a:solidFill>
                  <a:srgbClr val="A31515"/>
                </a:solidFill>
                <a:latin typeface="Courier New" panose="02070309020205020404" pitchFamily="49" charset="0"/>
              </a:rPr>
              <a:t>'comp'</a:t>
            </a:r>
            <a:r>
              <a:rPr lang="en-US" dirty="0">
                <a:latin typeface="Courier New" panose="02070309020205020404" pitchFamily="49" charset="0"/>
              </a:rPr>
              <a:t>: </a:t>
            </a:r>
            <a:r>
              <a:rPr lang="en-US" dirty="0">
                <a:solidFill>
                  <a:srgbClr val="09885A"/>
                </a:solidFill>
                <a:latin typeface="Courier New" panose="02070309020205020404" pitchFamily="49" charset="0"/>
              </a:rPr>
              <a:t>3</a:t>
            </a:r>
            <a:r>
              <a:rPr lang="en-US" dirty="0">
                <a:latin typeface="Courier New" panose="02070309020205020404" pitchFamily="49" charset="0"/>
              </a:rPr>
              <a:t>, </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09885A"/>
                </a:solidFill>
                <a:latin typeface="Courier New" panose="02070309020205020404" pitchFamily="49" charset="0"/>
              </a:rPr>
              <a:t>2100</a:t>
            </a:r>
            <a:r>
              <a:rPr lang="en-US" dirty="0">
                <a:latin typeface="Courier New" panose="02070309020205020404" pitchFamily="49" charset="0"/>
              </a:rPr>
              <a:t>}])</a:t>
            </a:r>
          </a:p>
          <a:p>
            <a:br>
              <a:rPr lang="en-US" dirty="0">
                <a:latin typeface="Courier New" panose="02070309020205020404" pitchFamily="49" charset="0"/>
              </a:rPr>
            </a:b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Nosotros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queremos</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trazar</a:t>
            </a:r>
            <a:r>
              <a:rPr lang="en-US" dirty="0">
                <a:solidFill>
                  <a:srgbClr val="008000"/>
                </a:solidFill>
                <a:latin typeface="Courier New" panose="02070309020205020404" pitchFamily="49" charset="0"/>
              </a:rPr>
              <a:t> </a:t>
            </a:r>
            <a:r>
              <a:rPr lang="en-US" dirty="0" err="1">
                <a:solidFill>
                  <a:srgbClr val="008000"/>
                </a:solidFill>
                <a:latin typeface="Courier New" panose="02070309020205020404" pitchFamily="49" charset="0"/>
              </a:rPr>
              <a:t>lado</a:t>
            </a:r>
            <a:r>
              <a:rPr lang="en-US" dirty="0">
                <a:solidFill>
                  <a:srgbClr val="008000"/>
                </a:solidFill>
                <a:latin typeface="Courier New" panose="02070309020205020404" pitchFamily="49" charset="0"/>
              </a:rPr>
              <a:t> a </a:t>
            </a:r>
            <a:r>
              <a:rPr lang="en-US" dirty="0" err="1">
                <a:solidFill>
                  <a:srgbClr val="008000"/>
                </a:solidFill>
                <a:latin typeface="Courier New" panose="02070309020205020404" pitchFamily="49" charset="0"/>
              </a:rPr>
              <a:t>lado</a:t>
            </a:r>
            <a:endParaRPr lang="en-US" dirty="0">
              <a:latin typeface="Courier New" panose="02070309020205020404" pitchFamily="49" charset="0"/>
            </a:endParaRPr>
          </a:p>
          <a:p>
            <a:r>
              <a:rPr lang="en-US" dirty="0" err="1">
                <a:latin typeface="Courier New" panose="02070309020205020404" pitchFamily="49" charset="0"/>
              </a:rPr>
              <a:t>combined_df</a:t>
            </a:r>
            <a:r>
              <a:rPr lang="en-US" dirty="0">
                <a:latin typeface="Courier New" panose="02070309020205020404" pitchFamily="49" charset="0"/>
              </a:rPr>
              <a:t> = </a:t>
            </a:r>
            <a:r>
              <a:rPr lang="en-US" dirty="0" err="1">
                <a:latin typeface="Courier New" panose="02070309020205020404" pitchFamily="49" charset="0"/>
              </a:rPr>
              <a:t>baseline_df.rename</a:t>
            </a:r>
            <a:r>
              <a:rPr lang="en-US" dirty="0">
                <a:latin typeface="Courier New" panose="02070309020205020404" pitchFamily="49" charset="0"/>
              </a:rPr>
              <a:t>(columns={</a:t>
            </a:r>
            <a:r>
              <a:rPr lang="en-US" dirty="0">
                <a:solidFill>
                  <a:srgbClr val="A31515"/>
                </a:solidFill>
                <a:latin typeface="Courier New" panose="02070309020205020404" pitchFamily="49" charset="0"/>
              </a:rPr>
              <a:t>'value'</a:t>
            </a:r>
            <a:r>
              <a:rPr lang="en-US" dirty="0">
                <a:latin typeface="Courier New" panose="02070309020205020404" pitchFamily="49" charset="0"/>
              </a:rPr>
              <a:t>: </a:t>
            </a:r>
            <a:r>
              <a:rPr lang="en-US" dirty="0">
                <a:solidFill>
                  <a:srgbClr val="A31515"/>
                </a:solidFill>
                <a:latin typeface="Courier New" panose="02070309020205020404" pitchFamily="49" charset="0"/>
              </a:rPr>
              <a:t>'baseline'</a:t>
            </a:r>
            <a:r>
              <a:rPr lang="en-US" dirty="0">
                <a:latin typeface="Courier New" panose="02070309020205020404" pitchFamily="49" charset="0"/>
              </a:rPr>
              <a:t>})</a:t>
            </a:r>
          </a:p>
          <a:p>
            <a:r>
              <a:rPr lang="en-US" dirty="0" err="1">
                <a:latin typeface="Courier New" panose="02070309020205020404" pitchFamily="49" charset="0"/>
              </a:rPr>
              <a:t>combined_df</a:t>
            </a:r>
            <a:r>
              <a:rPr lang="en-US" dirty="0">
                <a:latin typeface="Courier New" panose="02070309020205020404" pitchFamily="49" charset="0"/>
              </a:rPr>
              <a:t>[</a:t>
            </a:r>
            <a:r>
              <a:rPr lang="en-US" dirty="0">
                <a:solidFill>
                  <a:srgbClr val="A31515"/>
                </a:solidFill>
                <a:latin typeface="Courier New" panose="02070309020205020404" pitchFamily="49" charset="0"/>
              </a:rPr>
              <a:t>'alternative'</a:t>
            </a:r>
            <a:r>
              <a:rPr lang="en-US" dirty="0">
                <a:latin typeface="Courier New" panose="02070309020205020404" pitchFamily="49" charset="0"/>
              </a:rPr>
              <a:t>] = </a:t>
            </a:r>
            <a:r>
              <a:rPr lang="en-US" dirty="0" err="1">
                <a:latin typeface="Courier New" panose="02070309020205020404" pitchFamily="49" charset="0"/>
              </a:rPr>
              <a:t>overhead_df</a:t>
            </a:r>
            <a:r>
              <a:rPr lang="en-US" dirty="0">
                <a:latin typeface="Courier New" panose="02070309020205020404" pitchFamily="49" charset="0"/>
              </a:rPr>
              <a:t>[</a:t>
            </a:r>
            <a:r>
              <a:rPr lang="en-US" dirty="0">
                <a:solidFill>
                  <a:srgbClr val="A31515"/>
                </a:solidFill>
                <a:latin typeface="Courier New" panose="02070309020205020404" pitchFamily="49" charset="0"/>
              </a:rPr>
              <a:t>'value'</a:t>
            </a:r>
            <a:r>
              <a:rPr lang="en-US" dirty="0">
                <a:latin typeface="Courier New" panose="02070309020205020404" pitchFamily="49" charset="0"/>
              </a:rPr>
              <a:t>]</a:t>
            </a:r>
          </a:p>
          <a:p>
            <a:br>
              <a:rPr lang="en-US" dirty="0">
                <a:latin typeface="Courier New" panose="02070309020205020404" pitchFamily="49" charset="0"/>
              </a:rPr>
            </a:br>
            <a:r>
              <a:rPr lang="en-US" dirty="0">
                <a:latin typeface="Courier New" panose="02070309020205020404" pitchFamily="49" charset="0"/>
              </a:rPr>
              <a:t>fig = </a:t>
            </a:r>
            <a:r>
              <a:rPr lang="en-US" dirty="0" err="1">
                <a:latin typeface="Courier New" panose="02070309020205020404" pitchFamily="49" charset="0"/>
              </a:rPr>
              <a:t>combined_df.plot.bar</a:t>
            </a:r>
            <a:r>
              <a:rPr lang="en-US" dirty="0">
                <a:latin typeface="Courier New" panose="02070309020205020404" pitchFamily="49" charset="0"/>
              </a:rPr>
              <a:t>(x=</a:t>
            </a:r>
            <a:r>
              <a:rPr lang="en-US" dirty="0">
                <a:solidFill>
                  <a:srgbClr val="A31515"/>
                </a:solidFill>
                <a:latin typeface="Courier New" panose="02070309020205020404" pitchFamily="49" charset="0"/>
              </a:rPr>
              <a:t>'comp'</a:t>
            </a:r>
            <a:r>
              <a:rPr lang="en-US" dirty="0">
                <a:latin typeface="Courier New" panose="02070309020205020404" pitchFamily="49" charset="0"/>
              </a:rPr>
              <a:t>)</a:t>
            </a:r>
          </a:p>
        </p:txBody>
      </p:sp>
      <p:sp>
        <p:nvSpPr>
          <p:cNvPr id="9" name="Title 1">
            <a:extLst>
              <a:ext uri="{FF2B5EF4-FFF2-40B4-BE49-F238E27FC236}">
                <a16:creationId xmlns:a16="http://schemas.microsoft.com/office/drawing/2014/main" id="{527A2DBB-7E65-4549-9164-A4CC74DBCD10}"/>
              </a:ext>
            </a:extLst>
          </p:cNvPr>
          <p:cNvSpPr>
            <a:spLocks noGrp="1"/>
          </p:cNvSpPr>
          <p:nvPr>
            <p:ph type="title"/>
          </p:nvPr>
        </p:nvSpPr>
        <p:spPr>
          <a:xfrm>
            <a:off x="471056" y="101531"/>
            <a:ext cx="8157007" cy="1089755"/>
          </a:xfrm>
        </p:spPr>
        <p:txBody>
          <a:bodyPr/>
          <a:lstStyle/>
          <a:p>
            <a:r>
              <a:rPr lang="es-ES" dirty="0"/>
              <a:t>Normalización de datos </a:t>
            </a:r>
          </a:p>
        </p:txBody>
      </p:sp>
      <p:pic>
        <p:nvPicPr>
          <p:cNvPr id="3" name="Picture 2">
            <a:extLst>
              <a:ext uri="{FF2B5EF4-FFF2-40B4-BE49-F238E27FC236}">
                <a16:creationId xmlns:a16="http://schemas.microsoft.com/office/drawing/2014/main" id="{FEA7BEFB-18B9-0C47-9355-4728B33E8B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37246" y="1061515"/>
            <a:ext cx="3056049" cy="2070227"/>
          </a:xfrm>
          <a:prstGeom prst="rect">
            <a:avLst/>
          </a:prstGeom>
        </p:spPr>
      </p:pic>
    </p:spTree>
    <p:extLst>
      <p:ext uri="{BB962C8B-B14F-4D97-AF65-F5344CB8AC3E}">
        <p14:creationId xmlns:p14="http://schemas.microsoft.com/office/powerpoint/2010/main" val="4100723836"/>
      </p:ext>
    </p:extLst>
  </p:cSld>
  <p:clrMapOvr>
    <a:masterClrMapping/>
  </p:clrMapOvr>
</p:sld>
</file>

<file path=ppt/theme/theme1.xml><?xml version="1.0" encoding="utf-8"?>
<a:theme xmlns:a="http://schemas.openxmlformats.org/drawingml/2006/main" name="Penn">
  <a:themeElements>
    <a:clrScheme name="Penn">
      <a:dk1>
        <a:srgbClr val="0B4183"/>
      </a:dk1>
      <a:lt1>
        <a:srgbClr val="FFFFFF"/>
      </a:lt1>
      <a:dk2>
        <a:srgbClr val="212121"/>
      </a:dk2>
      <a:lt2>
        <a:srgbClr val="CDD0D1"/>
      </a:lt2>
      <a:accent1>
        <a:srgbClr val="A93023"/>
      </a:accent1>
      <a:accent2>
        <a:srgbClr val="7F7F7F"/>
      </a:accent2>
      <a:accent3>
        <a:srgbClr val="1186C3"/>
      </a:accent3>
      <a:accent4>
        <a:srgbClr val="702017"/>
      </a:accent4>
      <a:accent5>
        <a:srgbClr val="B4D3F8"/>
      </a:accent5>
      <a:accent6>
        <a:srgbClr val="1186C3"/>
      </a:accent6>
      <a:hlink>
        <a:srgbClr val="3085ED"/>
      </a:hlink>
      <a:folHlink>
        <a:srgbClr val="007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1 - Wrangling Data</Template>
  <TotalTime>26452</TotalTime>
  <Words>3423</Words>
  <Application>Microsoft Macintosh PowerPoint</Application>
  <PresentationFormat>Presentación en pantalla (16:10)</PresentationFormat>
  <Paragraphs>321</Paragraphs>
  <Slides>40</Slides>
  <Notes>10</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40</vt:i4>
      </vt:variant>
    </vt:vector>
  </HeadingPairs>
  <TitlesOfParts>
    <vt:vector size="52" baseType="lpstr">
      <vt:lpstr>Arial</vt:lpstr>
      <vt:lpstr>Constantia</vt:lpstr>
      <vt:lpstr>Corbel</vt:lpstr>
      <vt:lpstr>Courier New</vt:lpstr>
      <vt:lpstr>Franklin Gothic</vt:lpstr>
      <vt:lpstr>Helvetica</vt:lpstr>
      <vt:lpstr>inherit</vt:lpstr>
      <vt:lpstr>Noto Sans Symbols</vt:lpstr>
      <vt:lpstr>Tahoma</vt:lpstr>
      <vt:lpstr>Times New Roman</vt:lpstr>
      <vt:lpstr>Wingdings</vt:lpstr>
      <vt:lpstr>Penn</vt:lpstr>
      <vt:lpstr>Visualización de información, también conocida como Analítica Visual </vt:lpstr>
      <vt:lpstr>Descripción general: Tablas, Gráficos, Ayuda de Interfaces Visuales...</vt:lpstr>
      <vt:lpstr>Information Visualization as a Field</vt:lpstr>
      <vt:lpstr>Uso eficaz de la visualización para la ciencia de datos</vt:lpstr>
      <vt:lpstr>Matplotlib y Pandas están estrechamente acoplados: ¡es fácil de trazar!</vt:lpstr>
      <vt:lpstr>Decisiones que deberá tomar</vt:lpstr>
      <vt:lpstr>Gráficos de barras vs de líneas </vt:lpstr>
      <vt:lpstr>Trazado y coordenadas de ejes</vt:lpstr>
      <vt:lpstr>Normalización de datos </vt:lpstr>
      <vt:lpstr>Normalización de datos</vt:lpstr>
      <vt:lpstr>Pregunta: ¿Qué hay de malo en esta figura? </vt:lpstr>
      <vt:lpstr>Pregunta: ¿Qué hay de malo en esta figura?</vt:lpstr>
      <vt:lpstr>Otras consideraciones de presentación</vt:lpstr>
      <vt:lpstr>Hemos estado usando Matplotlib + Pyplot para muchas tareas de visualización</vt:lpstr>
      <vt:lpstr>Presentación de PowerPoint</vt:lpstr>
      <vt:lpstr>Presentación de PowerPoint</vt:lpstr>
      <vt:lpstr>Resumen de las reglas generales de oro</vt:lpstr>
      <vt:lpstr>Visualización en aprendizaje automático </vt:lpstr>
      <vt:lpstr>Inquietudes cuando llegamos al aprendizaje automático (¡lo revisaremos pronto!)</vt:lpstr>
      <vt:lpstr>Fundamentos de visualización </vt:lpstr>
      <vt:lpstr>Una pregunta clave</vt:lpstr>
      <vt:lpstr>“Gramática de gráficos” - Leland Wilkinson, ggplot2 for R, 2005</vt:lpstr>
      <vt:lpstr>Ejemplos de transformaciones estadísticas y asignaciones geométricas</vt:lpstr>
      <vt:lpstr>ggplot2 y Python</vt:lpstr>
      <vt:lpstr>Tendencias</vt:lpstr>
      <vt:lpstr>Visualización más avanzada en Python</vt:lpstr>
      <vt:lpstr>Más allá de Matplotlib.</vt:lpstr>
      <vt:lpstr>Trazar datos estadísticos y correlacionales con Seaborn </vt:lpstr>
      <vt:lpstr>¿Qué es Seaborn?</vt:lpstr>
      <vt:lpstr>Diagrama de dispersión con Seaborn</vt:lpstr>
      <vt:lpstr>Diagrama de dispersión con Seaborn con línea de regresión.</vt:lpstr>
      <vt:lpstr>Comprendiendo las relaciones de datos con Seaborn: ¿Cuánto proponen las personas?</vt:lpstr>
      <vt:lpstr>Comprendiendo las relaciones de datos con Seaborn: ¿Cuánto proponen las personas?</vt:lpstr>
      <vt:lpstr>Presentación de PowerPoint</vt:lpstr>
      <vt:lpstr>Cuadrículas por pares: comparaciones por pares.</vt:lpstr>
      <vt:lpstr>Cuadrículas por pares: comparaciones por pares.</vt:lpstr>
      <vt:lpstr>¿Cuánto cuesta una factura típica, por tamaño de grupo? Mapas de calor.</vt:lpstr>
      <vt:lpstr>¿Cuánto cuesta una factura típica, por tamaño de grupo? Mapas de calor.</vt:lpstr>
      <vt:lpstr>Caja y bigotes.</vt:lpstr>
      <vt:lpstr>Seaborn y visualización de datos estadísticos.</vt:lpstr>
    </vt:vector>
  </TitlesOfParts>
  <Manager>Peter Druschel</Manager>
  <Company/>
  <LinksUpToDate>false</LinksUpToDate>
  <SharedDoc>false</SharedDoc>
  <HyperlinkBase>http://www.cs.rice.edu/~ahae/</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Analytics / Information Visualization</dc:title>
  <dc:subject>Scalable and Cloud Computing</dc:subject>
  <dc:creator>Zachary Ives</dc:creator>
  <cp:keywords>NETS 212</cp:keywords>
  <dc:description>http://www.cis.upenn.edu/~nets212/</dc:description>
  <cp:lastModifiedBy>Sergio Baltierra Valenzuela</cp:lastModifiedBy>
  <cp:revision>191</cp:revision>
  <cp:lastPrinted>2018-04-23T13:11:23Z</cp:lastPrinted>
  <dcterms:created xsi:type="dcterms:W3CDTF">2017-04-23T16:06:07Z</dcterms:created>
  <dcterms:modified xsi:type="dcterms:W3CDTF">2021-09-03T04:11:02Z</dcterms:modified>
  <cp:category>Lecture</cp:category>
</cp:coreProperties>
</file>